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Lst>
  <p:sldSz cy="6858000" cx="12192000"/>
  <p:notesSz cx="6858000" cy="9144000"/>
  <p:embeddedFontLst>
    <p:embeddedFont>
      <p:font typeface="Roboto"/>
      <p:regular r:id="rId101"/>
      <p:bold r:id="rId102"/>
      <p:italic r:id="rId103"/>
      <p:boldItalic r:id="rId104"/>
    </p:embeddedFont>
    <p:embeddedFont>
      <p:font typeface="Quattrocento Sans"/>
      <p:regular r:id="rId105"/>
      <p:bold r:id="rId106"/>
      <p:italic r:id="rId107"/>
      <p:boldItalic r:id="rId10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http://customooxmlschemas.google.com/">
      <go:slidesCustomData xmlns:go="http://customooxmlschemas.google.com/" r:id="rId109" roundtripDataSignature="AMtx7mghu+YqfMI6erW4laGXqoNFda8SN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QuattrocentoSans-italic.fntdata"/><Relationship Id="rId106" Type="http://schemas.openxmlformats.org/officeDocument/2006/relationships/font" Target="fonts/QuattrocentoSans-bold.fntdata"/><Relationship Id="rId105" Type="http://schemas.openxmlformats.org/officeDocument/2006/relationships/font" Target="fonts/QuattrocentoSans-regular.fntdata"/><Relationship Id="rId104" Type="http://schemas.openxmlformats.org/officeDocument/2006/relationships/font" Target="fonts/Roboto-boldItalic.fntdata"/><Relationship Id="rId109" Type="http://customschemas.google.com/relationships/presentationmetadata" Target="metadata"/><Relationship Id="rId108" Type="http://schemas.openxmlformats.org/officeDocument/2006/relationships/font" Target="fonts/QuattrocentoSans-boldItalic.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Roboto-italic.fntdata"/><Relationship Id="rId102" Type="http://schemas.openxmlformats.org/officeDocument/2006/relationships/font" Target="fonts/Roboto-bold.fntdata"/><Relationship Id="rId101" Type="http://schemas.openxmlformats.org/officeDocument/2006/relationships/font" Target="fonts/Roboto-regular.fntdata"/><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 name="Google Shape;10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15053b2453_0_2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g115053b2453_0_2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15053b2453_0_2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g115053b2453_0_2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15053b2453_0_3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g115053b2453_0_3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15053b2453_0_3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g115053b2453_0_3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15053b2453_0_2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g115053b2453_0_2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15053b2453_0_2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g115053b2453_0_2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15053b2453_0_3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g115053b2453_0_3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15053b2453_0_2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g115053b2453_0_2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15053b2453_0_2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9" name="Google Shape;229;g115053b2453_0_2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15053b2453_0_3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6" name="Google Shape;236;g115053b2453_0_3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15053b2453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g115053b245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15053b2453_0_3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g115053b2453_0_3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15053b2453_0_3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g115053b2453_0_3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15053b2453_0_3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g115053b2453_0_3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15053b2453_0_4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g115053b2453_0_4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15053b2453_0_4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g115053b2453_0_4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15053b2453_0_4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g115053b2453_0_4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15053b2453_0_4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g115053b2453_0_4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15053b2453_0_3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g115053b2453_0_3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15053b2453_0_3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g115053b2453_0_3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15053b2453_0_3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g115053b2453_0_3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15053b2453_0_2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 name="Google Shape;125;g115053b2453_0_2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15053b2453_0_3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g115053b2453_0_3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15053b2453_0_3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g115053b2453_0_3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15053b2453_0_4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g115053b2453_0_4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15053b2453_0_4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g115053b2453_0_4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15053b2453_0_4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g115053b2453_0_4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15053b2453_0_50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6" name="Google Shape;346;g115053b2453_0_5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15053b2453_0_50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3" name="Google Shape;353;g115053b2453_0_5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15053b2453_0_5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g115053b2453_0_5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15053b2453_0_5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g115053b2453_0_5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15053b2453_0_5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g115053b2453_0_5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15053b2453_0_3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 name="Google Shape;132;g115053b2453_0_3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15053b2453_0_5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g115053b2453_0_5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15053b2453_0_5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g115053b2453_0_5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15053b2453_0_5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g115053b2453_0_5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15053b2453_0_5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g115053b2453_0_5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15053b2453_0_5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g115053b2453_0_5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15053b2453_0_6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2" name="Google Shape;412;g115053b2453_0_6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15053b2453_0_70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3" name="Google Shape;423;g115053b2453_0_7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144c493137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g1144c49313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15053b2453_0_4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9" name="Google Shape;439;g115053b2453_0_4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15053b2453_0_4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g115053b2453_0_4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15053b2453_0_1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g115053b2453_0_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14513c2892_1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6" name="Google Shape;456;g114513c2892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14513c2892_1_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3" name="Google Shape;463;g114513c2892_1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14513c2892_1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g114513c2892_1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14513c2892_1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5" name="Google Shape;475;g114513c2892_1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14513c2892_1_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2" name="Google Shape;482;g114513c2892_1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14513c2892_1_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1" name="Google Shape;491;g114513c2892_1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14513c2892_1_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8" name="Google Shape;498;g114513c2892_1_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14513c2892_1_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4" name="Google Shape;504;g114513c2892_1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14513c2892_1_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3" name="Google Shape;513;g114513c2892_1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14513c2892_1_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0" name="Google Shape;520;g114513c2892_1_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15053b2453_0_2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g115053b2453_0_2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14513c2892_1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 name="Google Shape;526;g114513c2892_1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14513c2892_1_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4" name="Google Shape;534;g114513c2892_1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14513c2892_1_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1" name="Google Shape;541;g114513c2892_1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14513c2892_1_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8" name="Google Shape;548;g114513c2892_1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14513c2892_1_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5" name="Google Shape;555;g114513c2892_1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14ea7bb3ce_0_10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2" name="Google Shape;562;g114ea7bb3ce_0_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114ea7bb3ce_0_1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9" name="Google Shape;569;g114ea7bb3ce_0_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14ea7bb3ce_0_1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4" name="Google Shape;574;g114ea7bb3ce_0_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14ea7bb3ce_0_1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1" name="Google Shape;581;g114ea7bb3ce_0_1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114ea7bb3ce_0_1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8" name="Google Shape;588;g114ea7bb3ce_0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15053b2453_0_2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g115053b2453_0_2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14ea7bb3ce_0_1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5" name="Google Shape;595;g114ea7bb3ce_0_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14ea7bb3ce_0_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2" name="Google Shape;602;g114ea7bb3ce_0_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114ea7bb3ce_0_1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8" name="Google Shape;608;g114ea7bb3ce_0_1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114513c2892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5" name="Google Shape;615;g114513c289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115053b2453_0_49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1" name="Google Shape;621;g115053b2453_0_4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14ea7bb3ce_0_1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8" name="Google Shape;628;g114ea7bb3ce_0_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114513c2892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3" name="Google Shape;633;g114513c2892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14ea7bb3ce_0_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0" name="Google Shape;640;g114ea7bb3ce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14ea7bb3ce_0_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6" name="Google Shape;646;g114ea7bb3ce_0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114ea7bb3ce_0_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4" name="Google Shape;654;g114ea7bb3ce_0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15053b2453_0_2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g115053b2453_0_2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14ea7bb3ce_0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1" name="Google Shape;661;g114ea7bb3ce_0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114ea7bb3ce_0_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8" name="Google Shape;668;g114ea7bb3ce_0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14ea7bb3ce_0_1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5" name="Google Shape;675;g114ea7bb3ce_0_1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14ea7bb3ce_0_1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2" name="Google Shape;682;g114ea7bb3ce_0_1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14ea7bb3ce_0_1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7" name="Google Shape;687;g114ea7bb3ce_0_1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11581faaf7a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4" name="Google Shape;694;g11581faaf7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114ea7bb3ce_0_2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2" name="Google Shape;702;g114ea7bb3ce_0_2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114ea7bb3ce_0_2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9" name="Google Shape;709;g114ea7bb3ce_0_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114ea7bb3ce_0_2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6" name="Google Shape;716;g114ea7bb3ce_0_2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114ea7bb3ce_0_1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3" name="Google Shape;723;g114ea7bb3ce_0_1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15053b2453_0_2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g115053b2453_0_2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114ea7bb3ce_0_1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0" name="Google Shape;730;g114ea7bb3ce_0_1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114ea7bb3ce_0_1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7" name="Google Shape;737;g114ea7bb3ce_0_1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11d54056e8f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4" name="Google Shape;744;g11d54056e8f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1092294d3ad_0_4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0" name="Google Shape;750;g1092294d3ad_0_4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115053b2453_0_7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1" name="Google Shape;761;g115053b2453_0_7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2" name="Google Shape;772;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5" name="Shape 15"/>
        <p:cNvGrpSpPr/>
        <p:nvPr/>
      </p:nvGrpSpPr>
      <p:grpSpPr>
        <a:xfrm>
          <a:off x="0" y="0"/>
          <a:ext cx="0" cy="0"/>
          <a:chOff x="0" y="0"/>
          <a:chExt cx="0" cy="0"/>
        </a:xfrm>
      </p:grpSpPr>
      <p:pic>
        <p:nvPicPr>
          <p:cNvPr id="16" name="Google Shape;16;p15"/>
          <p:cNvPicPr preferRelativeResize="0"/>
          <p:nvPr/>
        </p:nvPicPr>
        <p:blipFill rotWithShape="1">
          <a:blip r:embed="rId2">
            <a:alphaModFix/>
          </a:blip>
          <a:srcRect b="0" l="0" r="0" t="0"/>
          <a:stretch/>
        </p:blipFill>
        <p:spPr>
          <a:xfrm>
            <a:off x="-4763" y="-4763"/>
            <a:ext cx="12201525" cy="6867525"/>
          </a:xfrm>
          <a:prstGeom prst="rect">
            <a:avLst/>
          </a:prstGeom>
          <a:noFill/>
          <a:ln>
            <a:noFill/>
          </a:ln>
        </p:spPr>
      </p:pic>
      <p:sp>
        <p:nvSpPr>
          <p:cNvPr id="17" name="Google Shape;17;p15"/>
          <p:cNvSpPr txBox="1"/>
          <p:nvPr>
            <p:ph idx="1" type="subTitle"/>
          </p:nvPr>
        </p:nvSpPr>
        <p:spPr>
          <a:xfrm>
            <a:off x="5486400" y="4953000"/>
            <a:ext cx="6705600" cy="9906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440"/>
              </a:spcBef>
              <a:spcAft>
                <a:spcPts val="0"/>
              </a:spcAft>
              <a:buClr>
                <a:srgbClr val="FF5A33"/>
              </a:buClr>
              <a:buSzPts val="2200"/>
              <a:buNone/>
              <a:defRPr b="1" sz="2200" cap="small">
                <a:solidFill>
                  <a:srgbClr val="FF5A33"/>
                </a:solidFill>
                <a:latin typeface="Quattrocento Sans"/>
                <a:ea typeface="Quattrocento Sans"/>
                <a:cs typeface="Quattrocento Sans"/>
                <a:sym typeface="Quattrocento Sans"/>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cxnSp>
        <p:nvCxnSpPr>
          <p:cNvPr id="18" name="Google Shape;18;p15"/>
          <p:cNvCxnSpPr/>
          <p:nvPr/>
        </p:nvCxnSpPr>
        <p:spPr>
          <a:xfrm>
            <a:off x="5583936" y="4953000"/>
            <a:ext cx="6303264" cy="0"/>
          </a:xfrm>
          <a:prstGeom prst="straightConnector1">
            <a:avLst/>
          </a:prstGeom>
          <a:noFill/>
          <a:ln cap="flat" cmpd="sng" w="9525">
            <a:solidFill>
              <a:srgbClr val="FF5A33"/>
            </a:solidFill>
            <a:prstDash val="dot"/>
            <a:round/>
            <a:headEnd len="sm" w="sm" type="none"/>
            <a:tailEnd len="sm" w="sm" type="none"/>
          </a:ln>
        </p:spPr>
      </p:cxnSp>
      <p:sp>
        <p:nvSpPr>
          <p:cNvPr id="19" name="Google Shape;19;p15"/>
          <p:cNvSpPr/>
          <p:nvPr/>
        </p:nvSpPr>
        <p:spPr>
          <a:xfrm>
            <a:off x="1060704" y="2133600"/>
            <a:ext cx="3308096" cy="3048000"/>
          </a:xfrm>
          <a:prstGeom prst="ellipse">
            <a:avLst/>
          </a:prstGeom>
          <a:solidFill>
            <a:schemeClr val="lt1"/>
          </a:soli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 name="Google Shape;20;p15"/>
          <p:cNvSpPr txBox="1"/>
          <p:nvPr>
            <p:ph type="title"/>
          </p:nvPr>
        </p:nvSpPr>
        <p:spPr>
          <a:xfrm>
            <a:off x="5506720" y="4284596"/>
            <a:ext cx="6100064" cy="70498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FF5A33"/>
              </a:buClr>
              <a:buSzPts val="3400"/>
              <a:buFont typeface="Calibri"/>
              <a:buNone/>
              <a:defRPr b="1" sz="3400" cap="small">
                <a:solidFill>
                  <a:srgbClr val="FF5A33"/>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5"/>
          <p:cNvSpPr/>
          <p:nvPr>
            <p:ph idx="2" type="pic"/>
          </p:nvPr>
        </p:nvSpPr>
        <p:spPr>
          <a:xfrm>
            <a:off x="1016000" y="2743200"/>
            <a:ext cx="3352800" cy="1828800"/>
          </a:xfrm>
          <a:prstGeom prst="rect">
            <a:avLst/>
          </a:prstGeom>
          <a:noFill/>
          <a:ln>
            <a:noFill/>
          </a:ln>
        </p:spPr>
      </p:sp>
    </p:spTree>
  </p:cSld>
  <p:clrMapOvr>
    <a:masterClrMapping/>
  </p:clrMapOvr>
  <mc:AlternateContent>
    <mc:Choice Requires="p14">
      <p:transition spd="slow">
        <p14:rippl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9" name="Shape 79"/>
        <p:cNvGrpSpPr/>
        <p:nvPr/>
      </p:nvGrpSpPr>
      <p:grpSpPr>
        <a:xfrm>
          <a:off x="0" y="0"/>
          <a:ext cx="0" cy="0"/>
          <a:chOff x="0" y="0"/>
          <a:chExt cx="0" cy="0"/>
        </a:xfrm>
      </p:grpSpPr>
      <p:sp>
        <p:nvSpPr>
          <p:cNvPr id="80" name="Google Shape;80;p24"/>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24"/>
          <p:cNvSpPr txBox="1"/>
          <p:nvPr>
            <p:ph idx="1" type="body"/>
          </p:nvPr>
        </p:nvSpPr>
        <p:spPr>
          <a:xfrm rot="5400000">
            <a:off x="3833019" y="-1623218"/>
            <a:ext cx="4525963" cy="10972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2" name="Google Shape;82;p24"/>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4"/>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24"/>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5" name="Shape 85"/>
        <p:cNvGrpSpPr/>
        <p:nvPr/>
      </p:nvGrpSpPr>
      <p:grpSpPr>
        <a:xfrm>
          <a:off x="0" y="0"/>
          <a:ext cx="0" cy="0"/>
          <a:chOff x="0" y="0"/>
          <a:chExt cx="0" cy="0"/>
        </a:xfrm>
      </p:grpSpPr>
      <p:sp>
        <p:nvSpPr>
          <p:cNvPr id="86" name="Google Shape;86;p25"/>
          <p:cNvSpPr txBox="1"/>
          <p:nvPr>
            <p:ph type="title"/>
          </p:nvPr>
        </p:nvSpPr>
        <p:spPr>
          <a:xfrm rot="5400000">
            <a:off x="7285038" y="1828802"/>
            <a:ext cx="5851525" cy="27432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25"/>
          <p:cNvSpPr txBox="1"/>
          <p:nvPr>
            <p:ph idx="1" type="body"/>
          </p:nvPr>
        </p:nvSpPr>
        <p:spPr>
          <a:xfrm rot="5400000">
            <a:off x="1697038" y="-812799"/>
            <a:ext cx="5851525" cy="80264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8" name="Google Shape;88;p25"/>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25"/>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25"/>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Content">
  <p:cSld name="Title &amp; Content">
    <p:spTree>
      <p:nvGrpSpPr>
        <p:cNvPr id="91" name="Shape 91"/>
        <p:cNvGrpSpPr/>
        <p:nvPr/>
      </p:nvGrpSpPr>
      <p:grpSpPr>
        <a:xfrm>
          <a:off x="0" y="0"/>
          <a:ext cx="0" cy="0"/>
          <a:chOff x="0" y="0"/>
          <a:chExt cx="0" cy="0"/>
        </a:xfrm>
      </p:grpSpPr>
      <p:sp>
        <p:nvSpPr>
          <p:cNvPr id="92" name="Google Shape;92;p26"/>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26"/>
          <p:cNvSpPr txBox="1"/>
          <p:nvPr/>
        </p:nvSpPr>
        <p:spPr>
          <a:xfrm>
            <a:off x="2946400" y="274638"/>
            <a:ext cx="8636000" cy="56356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9900"/>
              </a:buClr>
              <a:buSzPts val="3200"/>
              <a:buFont typeface="Quattrocento Sans"/>
              <a:buNone/>
            </a:pPr>
            <a:r>
              <a:rPr b="1" i="0" lang="en-US" sz="3200" u="none" cap="small" strike="noStrike">
                <a:solidFill>
                  <a:srgbClr val="FF9900"/>
                </a:solidFill>
                <a:latin typeface="Quattrocento Sans"/>
                <a:ea typeface="Quattrocento Sans"/>
                <a:cs typeface="Quattrocento Sans"/>
                <a:sym typeface="Quattrocento Sans"/>
              </a:rPr>
              <a:t>Click to edit Master title style</a:t>
            </a:r>
            <a:endParaRPr b="1" i="0" sz="3200" u="none" cap="small" strike="noStrike">
              <a:solidFill>
                <a:srgbClr val="FF9900"/>
              </a:solidFill>
              <a:latin typeface="Quattrocento Sans"/>
              <a:ea typeface="Quattrocento Sans"/>
              <a:cs typeface="Quattrocento Sans"/>
              <a:sym typeface="Quattrocento Sans"/>
            </a:endParaRPr>
          </a:p>
        </p:txBody>
      </p:sp>
      <p:sp>
        <p:nvSpPr>
          <p:cNvPr id="94" name="Google Shape;94;p26"/>
          <p:cNvSpPr txBox="1"/>
          <p:nvPr>
            <p:ph idx="1" type="body"/>
          </p:nvPr>
        </p:nvSpPr>
        <p:spPr>
          <a:xfrm>
            <a:off x="609600" y="990600"/>
            <a:ext cx="10972800" cy="5562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95" name="Google Shape;95;p26"/>
          <p:cNvPicPr preferRelativeResize="0"/>
          <p:nvPr/>
        </p:nvPicPr>
        <p:blipFill rotWithShape="1">
          <a:blip r:embed="rId2">
            <a:alphaModFix/>
          </a:blip>
          <a:srcRect b="0" l="0" r="0" t="0"/>
          <a:stretch/>
        </p:blipFill>
        <p:spPr>
          <a:xfrm>
            <a:off x="711200" y="228601"/>
            <a:ext cx="2133600" cy="484909"/>
          </a:xfrm>
          <a:prstGeom prst="rect">
            <a:avLst/>
          </a:prstGeom>
          <a:noFill/>
          <a:ln>
            <a:noFill/>
          </a:ln>
        </p:spPr>
      </p:pic>
      <p:cxnSp>
        <p:nvCxnSpPr>
          <p:cNvPr id="96" name="Google Shape;96;p26"/>
          <p:cNvCxnSpPr/>
          <p:nvPr/>
        </p:nvCxnSpPr>
        <p:spPr>
          <a:xfrm rot="10800000">
            <a:off x="711200" y="835152"/>
            <a:ext cx="10871200" cy="0"/>
          </a:xfrm>
          <a:prstGeom prst="straightConnector1">
            <a:avLst/>
          </a:prstGeom>
          <a:noFill/>
          <a:ln cap="flat" cmpd="sng" w="38100">
            <a:solidFill>
              <a:srgbClr val="BD4B48"/>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97" name="Shape 97"/>
        <p:cNvGrpSpPr/>
        <p:nvPr/>
      </p:nvGrpSpPr>
      <p:grpSpPr>
        <a:xfrm>
          <a:off x="0" y="0"/>
          <a:ext cx="0" cy="0"/>
          <a:chOff x="0" y="0"/>
          <a:chExt cx="0" cy="0"/>
        </a:xfrm>
      </p:grpSpPr>
      <p:sp>
        <p:nvSpPr>
          <p:cNvPr id="98" name="Google Shape;98;p27"/>
          <p:cNvSpPr txBox="1"/>
          <p:nvPr>
            <p:ph type="title"/>
          </p:nvPr>
        </p:nvSpPr>
        <p:spPr>
          <a:xfrm>
            <a:off x="2336800" y="198438"/>
            <a:ext cx="9448800" cy="487362"/>
          </a:xfrm>
          <a:prstGeom prst="rect">
            <a:avLst/>
          </a:prstGeom>
          <a:noFill/>
          <a:ln>
            <a:noFill/>
          </a:ln>
        </p:spPr>
        <p:txBody>
          <a:bodyPr anchorCtr="0" anchor="t" bIns="45700" lIns="91425" spcFirstLastPara="1" rIns="91425" wrap="square" tIns="45700">
            <a:normAutofit/>
          </a:bodyPr>
          <a:lstStyle>
            <a:lvl1pPr lvl="0" algn="r">
              <a:lnSpc>
                <a:spcPct val="100000"/>
              </a:lnSpc>
              <a:spcBef>
                <a:spcPts val="0"/>
              </a:spcBef>
              <a:spcAft>
                <a:spcPts val="0"/>
              </a:spcAft>
              <a:buClr>
                <a:schemeClr val="lt1"/>
              </a:buClr>
              <a:buSzPts val="2400"/>
              <a:buFont typeface="Quattrocento Sans"/>
              <a:buNone/>
              <a:defRPr b="0" i="0" sz="2400">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27"/>
          <p:cNvSpPr txBox="1"/>
          <p:nvPr>
            <p:ph idx="1" type="body"/>
          </p:nvPr>
        </p:nvSpPr>
        <p:spPr>
          <a:xfrm>
            <a:off x="1727200" y="1066800"/>
            <a:ext cx="10363200" cy="4572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Font typeface="Quattrocento Sans"/>
              <a:buNone/>
              <a:defRPr b="1" sz="2400">
                <a:latin typeface="Quattrocento Sans"/>
                <a:ea typeface="Quattrocento Sans"/>
                <a:cs typeface="Quattrocento Sans"/>
                <a:sym typeface="Quattrocento Sans"/>
              </a:defRPr>
            </a:lvl1pPr>
            <a:lvl2pPr indent="-228600" lvl="1" marL="914400" algn="just">
              <a:lnSpc>
                <a:spcPct val="100000"/>
              </a:lnSpc>
              <a:spcBef>
                <a:spcPts val="320"/>
              </a:spcBef>
              <a:spcAft>
                <a:spcPts val="0"/>
              </a:spcAft>
              <a:buClr>
                <a:schemeClr val="dk1"/>
              </a:buClr>
              <a:buSzPts val="1600"/>
              <a:buFont typeface="Roboto"/>
              <a:buNone/>
              <a:defRPr sz="1600">
                <a:latin typeface="Roboto"/>
                <a:ea typeface="Roboto"/>
                <a:cs typeface="Roboto"/>
                <a:sym typeface="Roboto"/>
              </a:defRPr>
            </a:lvl2pPr>
            <a:lvl3pPr indent="-330200" lvl="2" marL="1371600" algn="just">
              <a:lnSpc>
                <a:spcPct val="100000"/>
              </a:lnSpc>
              <a:spcBef>
                <a:spcPts val="320"/>
              </a:spcBef>
              <a:spcAft>
                <a:spcPts val="0"/>
              </a:spcAft>
              <a:buClr>
                <a:schemeClr val="dk1"/>
              </a:buClr>
              <a:buSzPts val="1600"/>
              <a:buChar char="•"/>
              <a:defRPr sz="1600">
                <a:latin typeface="Roboto"/>
                <a:ea typeface="Roboto"/>
                <a:cs typeface="Roboto"/>
                <a:sym typeface="Roboto"/>
              </a:defRPr>
            </a:lvl3pPr>
            <a:lvl4pPr indent="-330200" lvl="3" marL="1828800" algn="just">
              <a:lnSpc>
                <a:spcPct val="100000"/>
              </a:lnSpc>
              <a:spcBef>
                <a:spcPts val="320"/>
              </a:spcBef>
              <a:spcAft>
                <a:spcPts val="0"/>
              </a:spcAft>
              <a:buClr>
                <a:schemeClr val="dk1"/>
              </a:buClr>
              <a:buSzPts val="1600"/>
              <a:buFont typeface="Courier New"/>
              <a:buChar char="o"/>
              <a:defRPr sz="1600">
                <a:latin typeface="Roboto"/>
                <a:ea typeface="Roboto"/>
                <a:cs typeface="Roboto"/>
                <a:sym typeface="Roboto"/>
              </a:defRPr>
            </a:lvl4pPr>
            <a:lvl5pPr indent="-330200" lvl="4" marL="2286000" algn="just">
              <a:lnSpc>
                <a:spcPct val="100000"/>
              </a:lnSpc>
              <a:spcBef>
                <a:spcPts val="320"/>
              </a:spcBef>
              <a:spcAft>
                <a:spcPts val="0"/>
              </a:spcAft>
              <a:buClr>
                <a:schemeClr val="dk1"/>
              </a:buClr>
              <a:buSzPts val="1600"/>
              <a:buChar char="»"/>
              <a:defRPr sz="1600">
                <a:latin typeface="Roboto"/>
                <a:ea typeface="Roboto"/>
                <a:cs typeface="Roboto"/>
                <a:sym typeface="Roboto"/>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00" name="Google Shape;100;p27"/>
          <p:cNvSpPr txBox="1"/>
          <p:nvPr>
            <p:ph idx="2" type="body"/>
          </p:nvPr>
        </p:nvSpPr>
        <p:spPr>
          <a:xfrm>
            <a:off x="6604000" y="1828800"/>
            <a:ext cx="5384800" cy="27432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Font typeface="Quattrocento Sans"/>
              <a:buNone/>
              <a:defRPr b="0" sz="2400">
                <a:latin typeface="Quattrocento Sans"/>
                <a:ea typeface="Quattrocento Sans"/>
                <a:cs typeface="Quattrocento Sans"/>
                <a:sym typeface="Quattrocento Sans"/>
              </a:defRPr>
            </a:lvl1pPr>
            <a:lvl2pPr indent="-228600" lvl="1" marL="914400" algn="just">
              <a:lnSpc>
                <a:spcPct val="100000"/>
              </a:lnSpc>
              <a:spcBef>
                <a:spcPts val="320"/>
              </a:spcBef>
              <a:spcAft>
                <a:spcPts val="0"/>
              </a:spcAft>
              <a:buClr>
                <a:schemeClr val="dk1"/>
              </a:buClr>
              <a:buSzPts val="1600"/>
              <a:buFont typeface="Roboto"/>
              <a:buNone/>
              <a:defRPr sz="1600">
                <a:latin typeface="Roboto"/>
                <a:ea typeface="Roboto"/>
                <a:cs typeface="Roboto"/>
                <a:sym typeface="Roboto"/>
              </a:defRPr>
            </a:lvl2pPr>
            <a:lvl3pPr indent="-330200" lvl="2" marL="1371600" algn="just">
              <a:lnSpc>
                <a:spcPct val="100000"/>
              </a:lnSpc>
              <a:spcBef>
                <a:spcPts val="320"/>
              </a:spcBef>
              <a:spcAft>
                <a:spcPts val="0"/>
              </a:spcAft>
              <a:buClr>
                <a:schemeClr val="dk1"/>
              </a:buClr>
              <a:buSzPts val="1600"/>
              <a:buChar char="•"/>
              <a:defRPr sz="1600">
                <a:latin typeface="Roboto"/>
                <a:ea typeface="Roboto"/>
                <a:cs typeface="Roboto"/>
                <a:sym typeface="Roboto"/>
              </a:defRPr>
            </a:lvl3pPr>
            <a:lvl4pPr indent="-330200" lvl="3" marL="1828800" algn="just">
              <a:lnSpc>
                <a:spcPct val="100000"/>
              </a:lnSpc>
              <a:spcBef>
                <a:spcPts val="320"/>
              </a:spcBef>
              <a:spcAft>
                <a:spcPts val="0"/>
              </a:spcAft>
              <a:buClr>
                <a:schemeClr val="dk1"/>
              </a:buClr>
              <a:buSzPts val="1600"/>
              <a:buFont typeface="Courier New"/>
              <a:buChar char="o"/>
              <a:defRPr sz="1600">
                <a:latin typeface="Roboto"/>
                <a:ea typeface="Roboto"/>
                <a:cs typeface="Roboto"/>
                <a:sym typeface="Roboto"/>
              </a:defRPr>
            </a:lvl4pPr>
            <a:lvl5pPr indent="-330200" lvl="4" marL="2286000" algn="just">
              <a:lnSpc>
                <a:spcPct val="100000"/>
              </a:lnSpc>
              <a:spcBef>
                <a:spcPts val="320"/>
              </a:spcBef>
              <a:spcAft>
                <a:spcPts val="0"/>
              </a:spcAft>
              <a:buClr>
                <a:schemeClr val="dk1"/>
              </a:buClr>
              <a:buSzPts val="1600"/>
              <a:buChar char="»"/>
              <a:defRPr sz="1600">
                <a:latin typeface="Roboto"/>
                <a:ea typeface="Roboto"/>
                <a:cs typeface="Roboto"/>
                <a:sym typeface="Roboto"/>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01" name="Google Shape;101;p27"/>
          <p:cNvSpPr txBox="1"/>
          <p:nvPr>
            <p:ph idx="12" type="sldNum"/>
          </p:nvPr>
        </p:nvSpPr>
        <p:spPr>
          <a:xfrm>
            <a:off x="-1828800" y="617220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102" name="Shape 102"/>
        <p:cNvGrpSpPr/>
        <p:nvPr/>
      </p:nvGrpSpPr>
      <p:grpSpPr>
        <a:xfrm>
          <a:off x="0" y="0"/>
          <a:ext cx="0" cy="0"/>
          <a:chOff x="0" y="0"/>
          <a:chExt cx="0" cy="0"/>
        </a:xfrm>
      </p:grpSpPr>
      <p:sp>
        <p:nvSpPr>
          <p:cNvPr id="103" name="Google Shape;103;p28"/>
          <p:cNvSpPr txBox="1"/>
          <p:nvPr>
            <p:ph type="title"/>
          </p:nvPr>
        </p:nvSpPr>
        <p:spPr>
          <a:xfrm>
            <a:off x="2946400" y="274638"/>
            <a:ext cx="8636000" cy="563562"/>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28"/>
          <p:cNvSpPr txBox="1"/>
          <p:nvPr>
            <p:ph idx="1" type="body"/>
          </p:nvPr>
        </p:nvSpPr>
        <p:spPr>
          <a:xfrm>
            <a:off x="609600" y="990600"/>
            <a:ext cx="10972800" cy="5562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105" name="Google Shape;105;p28"/>
          <p:cNvPicPr preferRelativeResize="0"/>
          <p:nvPr/>
        </p:nvPicPr>
        <p:blipFill rotWithShape="1">
          <a:blip r:embed="rId2">
            <a:alphaModFix/>
          </a:blip>
          <a:srcRect b="0" l="0" r="0" t="0"/>
          <a:stretch/>
        </p:blipFill>
        <p:spPr>
          <a:xfrm>
            <a:off x="711200" y="228601"/>
            <a:ext cx="2133600" cy="48490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 name="Shape 22"/>
        <p:cNvGrpSpPr/>
        <p:nvPr/>
      </p:nvGrpSpPr>
      <p:grpSpPr>
        <a:xfrm>
          <a:off x="0" y="0"/>
          <a:ext cx="0" cy="0"/>
          <a:chOff x="0" y="0"/>
          <a:chExt cx="0" cy="0"/>
        </a:xfrm>
      </p:grpSpPr>
      <p:sp>
        <p:nvSpPr>
          <p:cNvPr id="23" name="Google Shape;23;p16"/>
          <p:cNvSpPr txBox="1"/>
          <p:nvPr>
            <p:ph type="title"/>
          </p:nvPr>
        </p:nvSpPr>
        <p:spPr>
          <a:xfrm>
            <a:off x="2235202" y="274638"/>
            <a:ext cx="9347198" cy="487362"/>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Clr>
                <a:srgbClr val="FF5A33"/>
              </a:buClr>
              <a:buSzPts val="2800"/>
              <a:buFont typeface="Quattrocento Sans"/>
              <a:buNone/>
              <a:defRPr b="1" sz="2800" cap="small">
                <a:solidFill>
                  <a:srgbClr val="FF5A33"/>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6"/>
          <p:cNvSpPr txBox="1"/>
          <p:nvPr>
            <p:ph idx="1" type="body"/>
          </p:nvPr>
        </p:nvSpPr>
        <p:spPr>
          <a:xfrm>
            <a:off x="609600" y="1066800"/>
            <a:ext cx="10972800" cy="52578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FF5A33"/>
              </a:buClr>
              <a:buSzPts val="2800"/>
              <a:buFont typeface="Noto Sans Symbols"/>
              <a:buChar char="❑"/>
              <a:defRPr sz="2800">
                <a:latin typeface="Quattrocento Sans"/>
                <a:ea typeface="Quattrocento Sans"/>
                <a:cs typeface="Quattrocento Sans"/>
                <a:sym typeface="Quattrocento Sans"/>
              </a:defRPr>
            </a:lvl1pPr>
            <a:lvl2pPr indent="-381000" lvl="1" marL="914400" algn="l">
              <a:lnSpc>
                <a:spcPct val="100000"/>
              </a:lnSpc>
              <a:spcBef>
                <a:spcPts val="480"/>
              </a:spcBef>
              <a:spcAft>
                <a:spcPts val="0"/>
              </a:spcAft>
              <a:buClr>
                <a:srgbClr val="FF5A33"/>
              </a:buClr>
              <a:buSzPts val="2400"/>
              <a:buFont typeface="Noto Sans Symbols"/>
              <a:buChar char="❖"/>
              <a:defRPr sz="2400">
                <a:latin typeface="Quattrocento Sans"/>
                <a:ea typeface="Quattrocento Sans"/>
                <a:cs typeface="Quattrocento Sans"/>
                <a:sym typeface="Quattrocento Sans"/>
              </a:defRPr>
            </a:lvl2pPr>
            <a:lvl3pPr indent="-355600" lvl="2" marL="1371600" algn="l">
              <a:lnSpc>
                <a:spcPct val="100000"/>
              </a:lnSpc>
              <a:spcBef>
                <a:spcPts val="400"/>
              </a:spcBef>
              <a:spcAft>
                <a:spcPts val="0"/>
              </a:spcAft>
              <a:buClr>
                <a:srgbClr val="FF5A33"/>
              </a:buClr>
              <a:buSzPts val="2000"/>
              <a:buFont typeface="Noto Sans Symbols"/>
              <a:buChar char="⮚"/>
              <a:defRPr sz="2000">
                <a:latin typeface="Quattrocento Sans"/>
                <a:ea typeface="Quattrocento Sans"/>
                <a:cs typeface="Quattrocento Sans"/>
                <a:sym typeface="Quattrocento Sans"/>
              </a:defRPr>
            </a:lvl3pPr>
            <a:lvl4pPr indent="-342900" lvl="3" marL="1828800" algn="l">
              <a:lnSpc>
                <a:spcPct val="100000"/>
              </a:lnSpc>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4pPr>
            <a:lvl5pPr indent="-342900" lvl="4" marL="2286000" algn="l">
              <a:lnSpc>
                <a:spcPct val="100000"/>
              </a:lnSpc>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 name="Google Shape;25;p16"/>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6"/>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6"/>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8" name="Google Shape;28;p16"/>
          <p:cNvPicPr preferRelativeResize="0"/>
          <p:nvPr/>
        </p:nvPicPr>
        <p:blipFill rotWithShape="1">
          <a:blip r:embed="rId2">
            <a:alphaModFix/>
          </a:blip>
          <a:srcRect b="0" l="0" r="0" t="0"/>
          <a:stretch/>
        </p:blipFill>
        <p:spPr>
          <a:xfrm>
            <a:off x="609600" y="156573"/>
            <a:ext cx="1625602" cy="713824"/>
          </a:xfrm>
          <a:prstGeom prst="rect">
            <a:avLst/>
          </a:prstGeom>
          <a:noFill/>
          <a:ln>
            <a:noFill/>
          </a:ln>
        </p:spPr>
      </p:pic>
      <p:cxnSp>
        <p:nvCxnSpPr>
          <p:cNvPr id="29" name="Google Shape;29;p16"/>
          <p:cNvCxnSpPr/>
          <p:nvPr/>
        </p:nvCxnSpPr>
        <p:spPr>
          <a:xfrm>
            <a:off x="609600" y="838200"/>
            <a:ext cx="10972800" cy="0"/>
          </a:xfrm>
          <a:prstGeom prst="straightConnector1">
            <a:avLst/>
          </a:prstGeom>
          <a:noFill/>
          <a:ln cap="flat" cmpd="sng" w="38100">
            <a:solidFill>
              <a:srgbClr val="FF9900"/>
            </a:solidFill>
            <a:prstDash val="solid"/>
            <a:round/>
            <a:headEnd len="sm" w="sm" type="none"/>
            <a:tailEnd len="sm" w="sm" type="none"/>
          </a:ln>
        </p:spPr>
      </p:cxnSp>
    </p:spTree>
  </p:cSld>
  <p:clrMapOvr>
    <a:masterClrMapping/>
  </p:clrMapOvr>
  <mc:AlternateContent>
    <mc:Choice Requires="p14">
      <p:transition spd="slow">
        <p14:rippl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 name="Shape 30"/>
        <p:cNvGrpSpPr/>
        <p:nvPr/>
      </p:nvGrpSpPr>
      <p:grpSpPr>
        <a:xfrm>
          <a:off x="0" y="0"/>
          <a:ext cx="0" cy="0"/>
          <a:chOff x="0" y="0"/>
          <a:chExt cx="0" cy="0"/>
        </a:xfrm>
      </p:grpSpPr>
      <p:sp>
        <p:nvSpPr>
          <p:cNvPr id="31" name="Google Shape;31;p17"/>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7"/>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7"/>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18"/>
          <p:cNvSpPr txBox="1"/>
          <p:nvPr>
            <p:ph type="title"/>
          </p:nvPr>
        </p:nvSpPr>
        <p:spPr>
          <a:xfrm>
            <a:off x="963084" y="4406901"/>
            <a:ext cx="103632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8"/>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7" name="Google Shape;37;p18"/>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8"/>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8"/>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rippl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0" name="Shape 40"/>
        <p:cNvGrpSpPr/>
        <p:nvPr/>
      </p:nvGrpSpPr>
      <p:grpSpPr>
        <a:xfrm>
          <a:off x="0" y="0"/>
          <a:ext cx="0" cy="0"/>
          <a:chOff x="0" y="0"/>
          <a:chExt cx="0" cy="0"/>
        </a:xfrm>
      </p:grpSpPr>
      <p:sp>
        <p:nvSpPr>
          <p:cNvPr id="41" name="Google Shape;41;p19"/>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9"/>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3" name="Google Shape;43;p19"/>
          <p:cNvSpPr txBox="1"/>
          <p:nvPr>
            <p:ph idx="2" type="body"/>
          </p:nvPr>
        </p:nvSpPr>
        <p:spPr>
          <a:xfrm>
            <a:off x="6197600" y="1600201"/>
            <a:ext cx="53848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4" name="Google Shape;44;p19"/>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9"/>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9"/>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rippl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7" name="Shape 47"/>
        <p:cNvGrpSpPr/>
        <p:nvPr/>
      </p:nvGrpSpPr>
      <p:grpSpPr>
        <a:xfrm>
          <a:off x="0" y="0"/>
          <a:ext cx="0" cy="0"/>
          <a:chOff x="0" y="0"/>
          <a:chExt cx="0" cy="0"/>
        </a:xfrm>
      </p:grpSpPr>
      <p:sp>
        <p:nvSpPr>
          <p:cNvPr id="48" name="Google Shape;48;p20"/>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0"/>
          <p:cNvSpPr txBox="1"/>
          <p:nvPr>
            <p:ph idx="1" type="body"/>
          </p:nvPr>
        </p:nvSpPr>
        <p:spPr>
          <a:xfrm>
            <a:off x="609600" y="1535113"/>
            <a:ext cx="5386917"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0" name="Google Shape;50;p20"/>
          <p:cNvSpPr txBox="1"/>
          <p:nvPr>
            <p:ph idx="2" type="body"/>
          </p:nvPr>
        </p:nvSpPr>
        <p:spPr>
          <a:xfrm>
            <a:off x="609600" y="2174875"/>
            <a:ext cx="5386917"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1" name="Google Shape;51;p20"/>
          <p:cNvSpPr txBox="1"/>
          <p:nvPr>
            <p:ph idx="3" type="body"/>
          </p:nvPr>
        </p:nvSpPr>
        <p:spPr>
          <a:xfrm>
            <a:off x="6193368" y="1535113"/>
            <a:ext cx="5389033"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 name="Google Shape;52;p20"/>
          <p:cNvSpPr txBox="1"/>
          <p:nvPr>
            <p:ph idx="4" type="body"/>
          </p:nvPr>
        </p:nvSpPr>
        <p:spPr>
          <a:xfrm>
            <a:off x="6193368" y="2174875"/>
            <a:ext cx="5389033"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3" name="Google Shape;53;p20"/>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0"/>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0"/>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rippl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6" name="Shape 56"/>
        <p:cNvGrpSpPr/>
        <p:nvPr/>
      </p:nvGrpSpPr>
      <p:grpSpPr>
        <a:xfrm>
          <a:off x="0" y="0"/>
          <a:ext cx="0" cy="0"/>
          <a:chOff x="0" y="0"/>
          <a:chExt cx="0" cy="0"/>
        </a:xfrm>
      </p:grpSpPr>
      <p:sp>
        <p:nvSpPr>
          <p:cNvPr id="57" name="Google Shape;57;p21"/>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1"/>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1"/>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0" name="Google Shape;60;p21"/>
          <p:cNvSpPr/>
          <p:nvPr/>
        </p:nvSpPr>
        <p:spPr>
          <a:xfrm>
            <a:off x="2032000" y="2551018"/>
            <a:ext cx="8534400" cy="326475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alibri"/>
              <a:ea typeface="Calibri"/>
              <a:cs typeface="Calibri"/>
              <a:sym typeface="Calibri"/>
            </a:endParaRPr>
          </a:p>
        </p:txBody>
      </p:sp>
      <p:pic>
        <p:nvPicPr>
          <p:cNvPr descr="http://uconndigitalarts.com/wp-content/uploads/2013/04/original.jpg" id="61" name="Google Shape;61;p21"/>
          <p:cNvPicPr preferRelativeResize="0"/>
          <p:nvPr/>
        </p:nvPicPr>
        <p:blipFill rotWithShape="1">
          <a:blip r:embed="rId2">
            <a:alphaModFix/>
          </a:blip>
          <a:srcRect b="41310" l="0" r="0" t="43978"/>
          <a:stretch/>
        </p:blipFill>
        <p:spPr>
          <a:xfrm flipH="1">
            <a:off x="3732707" y="2575401"/>
            <a:ext cx="4568091" cy="283858"/>
          </a:xfrm>
          <a:prstGeom prst="rect">
            <a:avLst/>
          </a:prstGeom>
          <a:noFill/>
          <a:ln>
            <a:noFill/>
          </a:ln>
        </p:spPr>
      </p:pic>
      <p:pic>
        <p:nvPicPr>
          <p:cNvPr descr="C:\Users\powerpoint.vn\Downloads\1e2cd4b177168ad16ce2e7c504bba4d2.x400.jpeg" id="62" name="Google Shape;62;p21"/>
          <p:cNvPicPr preferRelativeResize="0"/>
          <p:nvPr/>
        </p:nvPicPr>
        <p:blipFill rotWithShape="1">
          <a:blip r:embed="rId3">
            <a:alphaModFix/>
          </a:blip>
          <a:srcRect b="55710" l="0" r="0" t="0"/>
          <a:stretch/>
        </p:blipFill>
        <p:spPr>
          <a:xfrm>
            <a:off x="2568620" y="609600"/>
            <a:ext cx="7257961" cy="2828060"/>
          </a:xfrm>
          <a:prstGeom prst="rect">
            <a:avLst/>
          </a:prstGeom>
          <a:noFill/>
          <a:ln>
            <a:noFill/>
          </a:ln>
        </p:spPr>
      </p:pic>
      <p:sp>
        <p:nvSpPr>
          <p:cNvPr id="63" name="Google Shape;63;p21"/>
          <p:cNvSpPr txBox="1"/>
          <p:nvPr/>
        </p:nvSpPr>
        <p:spPr>
          <a:xfrm>
            <a:off x="4103893" y="3124200"/>
            <a:ext cx="4735308" cy="21390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7200"/>
              <a:buFont typeface="Calibri"/>
              <a:buNone/>
            </a:pPr>
            <a:r>
              <a:rPr b="1" i="0" lang="en-US" sz="7200" u="none" cap="none" strike="noStrike">
                <a:solidFill>
                  <a:schemeClr val="lt1"/>
                </a:solidFill>
                <a:latin typeface="Calibri"/>
                <a:ea typeface="Calibri"/>
                <a:cs typeface="Calibri"/>
                <a:sym typeface="Calibri"/>
              </a:rPr>
              <a:t>DEM</a:t>
            </a:r>
            <a:r>
              <a:rPr b="1" i="0" lang="en-US" sz="11500" u="none" cap="none" strike="noStrike">
                <a:solidFill>
                  <a:schemeClr val="lt1"/>
                </a:solidFill>
                <a:latin typeface="Calibri"/>
                <a:ea typeface="Calibri"/>
                <a:cs typeface="Calibri"/>
                <a:sym typeface="Calibri"/>
              </a:rPr>
              <a:t>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http://www.designofsignage.com/application/symbol/hands/image/600x600/hand-press-button-4.jpg" id="64" name="Google Shape;64;p21"/>
          <p:cNvPicPr preferRelativeResize="0"/>
          <p:nvPr/>
        </p:nvPicPr>
        <p:blipFill rotWithShape="1">
          <a:blip r:embed="rId4">
            <a:alphaModFix/>
          </a:blip>
          <a:srcRect b="0" l="0" r="0" t="0"/>
          <a:stretch/>
        </p:blipFill>
        <p:spPr>
          <a:xfrm>
            <a:off x="6016752" y="3568725"/>
            <a:ext cx="3488947" cy="2616710"/>
          </a:xfrm>
          <a:prstGeom prst="rect">
            <a:avLst/>
          </a:prstGeom>
          <a:noFill/>
          <a:ln>
            <a:noFill/>
          </a:ln>
        </p:spPr>
      </p:pic>
    </p:spTree>
  </p:cSld>
  <p:clrMapOvr>
    <a:masterClrMapping/>
  </p:clrMapOvr>
  <mc:AlternateContent>
    <mc:Choice Requires="p14">
      <p:transition spd="slow">
        <p14:rippl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 name="Shape 65"/>
        <p:cNvGrpSpPr/>
        <p:nvPr/>
      </p:nvGrpSpPr>
      <p:grpSpPr>
        <a:xfrm>
          <a:off x="0" y="0"/>
          <a:ext cx="0" cy="0"/>
          <a:chOff x="0" y="0"/>
          <a:chExt cx="0" cy="0"/>
        </a:xfrm>
      </p:grpSpPr>
      <p:sp>
        <p:nvSpPr>
          <p:cNvPr id="66" name="Google Shape;66;p22"/>
          <p:cNvSpPr txBox="1"/>
          <p:nvPr>
            <p:ph type="title"/>
          </p:nvPr>
        </p:nvSpPr>
        <p:spPr>
          <a:xfrm>
            <a:off x="609601" y="273050"/>
            <a:ext cx="4011084"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2"/>
          <p:cNvSpPr txBox="1"/>
          <p:nvPr>
            <p:ph idx="1" type="body"/>
          </p:nvPr>
        </p:nvSpPr>
        <p:spPr>
          <a:xfrm>
            <a:off x="4766733" y="273051"/>
            <a:ext cx="6815667"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8" name="Google Shape;68;p22"/>
          <p:cNvSpPr txBox="1"/>
          <p:nvPr>
            <p:ph idx="2" type="body"/>
          </p:nvPr>
        </p:nvSpPr>
        <p:spPr>
          <a:xfrm>
            <a:off x="609601" y="1435101"/>
            <a:ext cx="4011084"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9" name="Google Shape;69;p22"/>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2"/>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2"/>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2" name="Shape 72"/>
        <p:cNvGrpSpPr/>
        <p:nvPr/>
      </p:nvGrpSpPr>
      <p:grpSpPr>
        <a:xfrm>
          <a:off x="0" y="0"/>
          <a:ext cx="0" cy="0"/>
          <a:chOff x="0" y="0"/>
          <a:chExt cx="0" cy="0"/>
        </a:xfrm>
      </p:grpSpPr>
      <p:sp>
        <p:nvSpPr>
          <p:cNvPr id="73" name="Google Shape;73;p23"/>
          <p:cNvSpPr txBox="1"/>
          <p:nvPr>
            <p:ph type="title"/>
          </p:nvPr>
        </p:nvSpPr>
        <p:spPr>
          <a:xfrm>
            <a:off x="2389717" y="4800600"/>
            <a:ext cx="73152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3"/>
          <p:cNvSpPr/>
          <p:nvPr>
            <p:ph idx="2" type="pic"/>
          </p:nvPr>
        </p:nvSpPr>
        <p:spPr>
          <a:xfrm>
            <a:off x="2389717" y="612775"/>
            <a:ext cx="7315200" cy="4114800"/>
          </a:xfrm>
          <a:prstGeom prst="rect">
            <a:avLst/>
          </a:prstGeom>
          <a:noFill/>
          <a:ln>
            <a:noFill/>
          </a:ln>
        </p:spPr>
      </p:sp>
      <p:sp>
        <p:nvSpPr>
          <p:cNvPr id="75" name="Google Shape;75;p23"/>
          <p:cNvSpPr txBox="1"/>
          <p:nvPr>
            <p:ph idx="1" type="body"/>
          </p:nvPr>
        </p:nvSpPr>
        <p:spPr>
          <a:xfrm>
            <a:off x="2389717" y="5367338"/>
            <a:ext cx="73152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76" name="Google Shape;76;p23"/>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3"/>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3"/>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4"/>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4"/>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4"/>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4"/>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4"/>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2.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9.png"/><Relationship Id="rId4" Type="http://schemas.openxmlformats.org/officeDocument/2006/relationships/image" Target="../media/image2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24.png"/><Relationship Id="rId4" Type="http://schemas.openxmlformats.org/officeDocument/2006/relationships/image" Target="../media/image3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2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2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2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2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3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2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2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1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
          <p:cNvSpPr txBox="1"/>
          <p:nvPr>
            <p:ph idx="1" type="subTitle"/>
          </p:nvPr>
        </p:nvSpPr>
        <p:spPr>
          <a:xfrm>
            <a:off x="5486400" y="4953000"/>
            <a:ext cx="6705600" cy="9906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FF5A33"/>
              </a:buClr>
              <a:buSzPts val="2200"/>
              <a:buNone/>
            </a:pPr>
            <a:r>
              <a:rPr lang="en-US"/>
              <a:t>Bài 3: C</a:t>
            </a:r>
            <a:r>
              <a:rPr lang="en-US"/>
              <a:t>ác mức độ trong kiểm thử phần mềm</a:t>
            </a:r>
            <a:endParaRPr/>
          </a:p>
        </p:txBody>
      </p:sp>
      <p:sp>
        <p:nvSpPr>
          <p:cNvPr id="111" name="Google Shape;111;p1"/>
          <p:cNvSpPr txBox="1"/>
          <p:nvPr>
            <p:ph type="title"/>
          </p:nvPr>
        </p:nvSpPr>
        <p:spPr>
          <a:xfrm>
            <a:off x="5506720" y="4284596"/>
            <a:ext cx="6100200" cy="705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FF5A33"/>
              </a:buClr>
              <a:buSzPts val="3400"/>
              <a:buFont typeface="Calibri"/>
              <a:buNone/>
            </a:pPr>
            <a:r>
              <a:rPr lang="en-US"/>
              <a:t>Kiểm thử cơ bản (P1)</a:t>
            </a:r>
            <a:endParaRPr/>
          </a:p>
        </p:txBody>
      </p:sp>
      <p:pic>
        <p:nvPicPr>
          <p:cNvPr id="112" name="Google Shape;112;p1"/>
          <p:cNvPicPr preferRelativeResize="0"/>
          <p:nvPr/>
        </p:nvPicPr>
        <p:blipFill rotWithShape="1">
          <a:blip r:embed="rId3">
            <a:alphaModFix/>
          </a:blip>
          <a:srcRect b="0" l="0" r="0" t="0"/>
          <a:stretch/>
        </p:blipFill>
        <p:spPr>
          <a:xfrm>
            <a:off x="1890932" y="2406165"/>
            <a:ext cx="1693935" cy="2518699"/>
          </a:xfrm>
          <a:prstGeom prst="rect">
            <a:avLst/>
          </a:prstGeom>
          <a:noFill/>
          <a:ln>
            <a:noFill/>
          </a:ln>
        </p:spPr>
      </p:pic>
    </p:spTree>
  </p:cSld>
  <p:clrMapOvr>
    <a:masterClrMapping/>
  </p:clrMapOvr>
  <mc:AlternateContent>
    <mc:Choice Requires="p14">
      <p:transition spd="slow">
        <p14:rippl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g115053b2453_0_277"/>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component testing</a:t>
            </a:r>
            <a:endParaRPr/>
          </a:p>
        </p:txBody>
      </p:sp>
      <p:sp>
        <p:nvSpPr>
          <p:cNvPr id="174" name="Google Shape;174;g115053b2453_0_277"/>
          <p:cNvSpPr txBox="1"/>
          <p:nvPr/>
        </p:nvSpPr>
        <p:spPr>
          <a:xfrm>
            <a:off x="627625" y="873000"/>
            <a:ext cx="10954800" cy="1475100"/>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Clr>
                <a:schemeClr val="dk1"/>
              </a:buClr>
              <a:buSzPts val="1100"/>
              <a:buFont typeface="Arial"/>
              <a:buNone/>
            </a:pPr>
            <a:r>
              <a:rPr lang="en-US" sz="3500">
                <a:solidFill>
                  <a:srgbClr val="333333"/>
                </a:solidFill>
                <a:latin typeface="Quattrocento Sans"/>
                <a:ea typeface="Quattrocento Sans"/>
                <a:cs typeface="Quattrocento Sans"/>
                <a:sym typeface="Quattrocento Sans"/>
              </a:rPr>
              <a:t>Chúng ta viết vài test case nhẹ nhàng thông qua Annotation @Test và hàm assertEquals().</a:t>
            </a:r>
            <a:endParaRPr sz="3500">
              <a:solidFill>
                <a:srgbClr val="333333"/>
              </a:solidFill>
              <a:latin typeface="Quattrocento Sans"/>
              <a:ea typeface="Quattrocento Sans"/>
              <a:cs typeface="Quattrocento Sans"/>
              <a:sym typeface="Quattrocento Sans"/>
            </a:endParaRPr>
          </a:p>
          <a:p>
            <a:pPr indent="0" lvl="0" marL="0" rtl="0" algn="l">
              <a:spcBef>
                <a:spcPts val="2400"/>
              </a:spcBef>
              <a:spcAft>
                <a:spcPts val="2400"/>
              </a:spcAft>
              <a:buNone/>
            </a:pPr>
            <a:r>
              <a:t/>
            </a:r>
            <a:endParaRPr sz="3000">
              <a:solidFill>
                <a:srgbClr val="333333"/>
              </a:solidFill>
              <a:highlight>
                <a:srgbClr val="FFFFFF"/>
              </a:highlight>
            </a:endParaRPr>
          </a:p>
        </p:txBody>
      </p:sp>
      <p:pic>
        <p:nvPicPr>
          <p:cNvPr id="175" name="Google Shape;175;g115053b2453_0_277"/>
          <p:cNvPicPr preferRelativeResize="0"/>
          <p:nvPr/>
        </p:nvPicPr>
        <p:blipFill>
          <a:blip r:embed="rId3">
            <a:alphaModFix/>
          </a:blip>
          <a:stretch>
            <a:fillRect/>
          </a:stretch>
        </p:blipFill>
        <p:spPr>
          <a:xfrm>
            <a:off x="7718200" y="2716875"/>
            <a:ext cx="4473800" cy="4141124"/>
          </a:xfrm>
          <a:prstGeom prst="rect">
            <a:avLst/>
          </a:prstGeom>
          <a:noFill/>
          <a:ln>
            <a:noFill/>
          </a:ln>
        </p:spPr>
      </p:pic>
      <p:pic>
        <p:nvPicPr>
          <p:cNvPr id="176" name="Google Shape;176;g115053b2453_0_277"/>
          <p:cNvPicPr preferRelativeResize="0"/>
          <p:nvPr/>
        </p:nvPicPr>
        <p:blipFill>
          <a:blip r:embed="rId4">
            <a:alphaModFix/>
          </a:blip>
          <a:stretch>
            <a:fillRect/>
          </a:stretch>
        </p:blipFill>
        <p:spPr>
          <a:xfrm>
            <a:off x="452250" y="3627500"/>
            <a:ext cx="7265951" cy="2844800"/>
          </a:xfrm>
          <a:prstGeom prst="rect">
            <a:avLst/>
          </a:prstGeom>
          <a:noFill/>
          <a:ln>
            <a:noFill/>
          </a:ln>
        </p:spPr>
      </p:pic>
      <p:sp>
        <p:nvSpPr>
          <p:cNvPr id="177" name="Google Shape;177;g115053b2453_0_277"/>
          <p:cNvSpPr txBox="1"/>
          <p:nvPr/>
        </p:nvSpPr>
        <p:spPr>
          <a:xfrm>
            <a:off x="627625" y="2001900"/>
            <a:ext cx="10887000" cy="647400"/>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None/>
            </a:pPr>
            <a:r>
              <a:rPr lang="en-US" sz="3500">
                <a:solidFill>
                  <a:srgbClr val="333333"/>
                </a:solidFill>
                <a:latin typeface="Quattrocento Sans"/>
                <a:ea typeface="Quattrocento Sans"/>
                <a:cs typeface="Quattrocento Sans"/>
                <a:sym typeface="Quattrocento Sans"/>
              </a:rPr>
              <a:t>Tạo một class MathUtilTest tại ..\src\test\java</a:t>
            </a:r>
            <a:endParaRPr sz="2600">
              <a:solidFill>
                <a:srgbClr val="C7254E"/>
              </a:solidFill>
              <a:highlight>
                <a:srgbClr val="F9F2F4"/>
              </a:highlight>
              <a:latin typeface="Quattrocento Sans"/>
              <a:ea typeface="Quattrocento Sans"/>
              <a:cs typeface="Quattrocento Sans"/>
              <a:sym typeface="Quattrocento Sans"/>
            </a:endParaRPr>
          </a:p>
          <a:p>
            <a:pPr indent="0" lvl="0" marL="0" rtl="0" algn="l">
              <a:spcBef>
                <a:spcPts val="2400"/>
              </a:spcBef>
              <a:spcAft>
                <a:spcPts val="2400"/>
              </a:spcAft>
              <a:buNone/>
            </a:pPr>
            <a:r>
              <a:t/>
            </a:r>
            <a:endParaRPr sz="3000">
              <a:solidFill>
                <a:srgbClr val="333333"/>
              </a:solidFill>
              <a:highlight>
                <a:srgbClr val="FFFFFF"/>
              </a:highlight>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115053b2453_0_289"/>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component testing</a:t>
            </a:r>
            <a:endParaRPr/>
          </a:p>
        </p:txBody>
      </p:sp>
      <p:sp>
        <p:nvSpPr>
          <p:cNvPr id="183" name="Google Shape;183;g115053b2453_0_289"/>
          <p:cNvSpPr txBox="1"/>
          <p:nvPr/>
        </p:nvSpPr>
        <p:spPr>
          <a:xfrm>
            <a:off x="347400" y="1632100"/>
            <a:ext cx="11788200" cy="5157300"/>
          </a:xfrm>
          <a:prstGeom prst="rect">
            <a:avLst/>
          </a:prstGeom>
          <a:noFill/>
          <a:ln>
            <a:noFill/>
          </a:ln>
        </p:spPr>
        <p:txBody>
          <a:bodyPr anchorCtr="0" anchor="t" bIns="45700" lIns="91425" spcFirstLastPara="1" rIns="91425" wrap="square" tIns="45700">
            <a:noAutofit/>
          </a:bodyPr>
          <a:lstStyle/>
          <a:p>
            <a:pPr indent="-336550" lvl="1" marL="742950" rtl="0" algn="l">
              <a:spcBef>
                <a:spcPts val="480"/>
              </a:spcBef>
              <a:spcAft>
                <a:spcPts val="0"/>
              </a:spcAft>
              <a:buClr>
                <a:srgbClr val="FF5A33"/>
              </a:buClr>
              <a:buSzPts val="3200"/>
              <a:buFont typeface="Noto Sans Symbols"/>
              <a:buChar char="❖"/>
            </a:pPr>
            <a:r>
              <a:rPr lang="en-US" sz="3200">
                <a:solidFill>
                  <a:srgbClr val="333333"/>
                </a:solidFill>
                <a:latin typeface="Quattrocento Sans"/>
                <a:ea typeface="Quattrocento Sans"/>
                <a:cs typeface="Quattrocento Sans"/>
                <a:sym typeface="Quattrocento Sans"/>
              </a:rPr>
              <a:t>Vì sản phẩm chưa hoàn thiện nên khi kiểm thử thành phần dựa trên 2 cơ sở: Stub và Driver </a:t>
            </a:r>
            <a:endParaRPr sz="3200">
              <a:solidFill>
                <a:srgbClr val="333333"/>
              </a:solidFill>
              <a:latin typeface="Quattrocento Sans"/>
              <a:ea typeface="Quattrocento Sans"/>
              <a:cs typeface="Quattrocento Sans"/>
              <a:sym typeface="Quattrocento Sans"/>
            </a:endParaRPr>
          </a:p>
          <a:p>
            <a:pPr indent="-317500" lvl="3" marL="1600200" marR="342900" rtl="0" algn="l">
              <a:spcBef>
                <a:spcPts val="0"/>
              </a:spcBef>
              <a:spcAft>
                <a:spcPts val="0"/>
              </a:spcAft>
              <a:buClr>
                <a:srgbClr val="FF5A33"/>
              </a:buClr>
              <a:buSzPts val="3200"/>
              <a:buFont typeface="Quattrocento Sans"/>
              <a:buChar char="✔"/>
            </a:pPr>
            <a:r>
              <a:rPr lang="en-US" sz="3200">
                <a:solidFill>
                  <a:srgbClr val="1B1B1B"/>
                </a:solidFill>
                <a:latin typeface="Quattrocento Sans"/>
                <a:ea typeface="Quattrocento Sans"/>
                <a:cs typeface="Quattrocento Sans"/>
                <a:sym typeface="Quattrocento Sans"/>
              </a:rPr>
              <a:t>Stub là giả lập giao tiếp giữa các module ở cấp độ thấp hơn, chưa sẵn sàng để sử dụng hoặc chưa được phát triển. Thường được sử dụng trong phương pháp kiểm thử Top-down</a:t>
            </a:r>
            <a:endParaRPr sz="3200">
              <a:solidFill>
                <a:srgbClr val="1B1B1B"/>
              </a:solidFill>
              <a:latin typeface="Quattrocento Sans"/>
              <a:ea typeface="Quattrocento Sans"/>
              <a:cs typeface="Quattrocento Sans"/>
              <a:sym typeface="Quattrocento Sans"/>
            </a:endParaRPr>
          </a:p>
          <a:p>
            <a:pPr indent="-317500" lvl="3" marL="1600200" marR="342900" rtl="0" algn="l">
              <a:spcBef>
                <a:spcPts val="0"/>
              </a:spcBef>
              <a:spcAft>
                <a:spcPts val="0"/>
              </a:spcAft>
              <a:buClr>
                <a:srgbClr val="FF5A33"/>
              </a:buClr>
              <a:buSzPts val="3200"/>
              <a:buFont typeface="Quattrocento Sans"/>
              <a:buChar char="✔"/>
            </a:pPr>
            <a:r>
              <a:rPr lang="en-US" sz="3200">
                <a:solidFill>
                  <a:srgbClr val="1B1B1B"/>
                </a:solidFill>
                <a:highlight>
                  <a:schemeClr val="lt1"/>
                </a:highlight>
                <a:latin typeface="Quattrocento Sans"/>
                <a:ea typeface="Quattrocento Sans"/>
                <a:cs typeface="Quattrocento Sans"/>
                <a:sym typeface="Quattrocento Sans"/>
              </a:rPr>
              <a:t>Drivers mô phỏng giao tiếp giữa các module (interface) ở cấp độ cao nhất chưa sẵn sàng để sử dụng hoặc chưa được phát triển. Thường được sử dụng trong phương pháp kiểm thử Bottom-up</a:t>
            </a:r>
            <a:endParaRPr sz="3200">
              <a:solidFill>
                <a:srgbClr val="1B1B1B"/>
              </a:solidFill>
              <a:latin typeface="Quattrocento Sans"/>
              <a:ea typeface="Quattrocento Sans"/>
              <a:cs typeface="Quattrocento Sans"/>
              <a:sym typeface="Quattrocento Sans"/>
            </a:endParaRPr>
          </a:p>
          <a:p>
            <a:pPr indent="0" lvl="0" marL="1600200" marR="342900" rtl="0" algn="l">
              <a:spcBef>
                <a:spcPts val="0"/>
              </a:spcBef>
              <a:spcAft>
                <a:spcPts val="0"/>
              </a:spcAft>
              <a:buNone/>
            </a:pPr>
            <a:r>
              <a:t/>
            </a:r>
            <a:endParaRPr sz="2200">
              <a:solidFill>
                <a:srgbClr val="1B1B1B"/>
              </a:solidFill>
              <a:latin typeface="Quattrocento Sans"/>
              <a:ea typeface="Quattrocento Sans"/>
              <a:cs typeface="Quattrocento Sans"/>
              <a:sym typeface="Quattrocento Sans"/>
            </a:endParaRPr>
          </a:p>
        </p:txBody>
      </p:sp>
      <p:sp>
        <p:nvSpPr>
          <p:cNvPr id="184" name="Google Shape;184;g115053b2453_0_289"/>
          <p:cNvSpPr txBox="1"/>
          <p:nvPr/>
        </p:nvSpPr>
        <p:spPr>
          <a:xfrm>
            <a:off x="617100" y="93715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Giới thiệu về Stub và Driver</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83">
                                            <p:txEl>
                                              <p:pRg end="0" st="0"/>
                                            </p:txEl>
                                          </p:spTgt>
                                        </p:tgtEl>
                                        <p:attrNameLst>
                                          <p:attrName>style.visibility</p:attrName>
                                        </p:attrNameLst>
                                      </p:cBhvr>
                                      <p:to>
                                        <p:strVal val="visible"/>
                                      </p:to>
                                    </p:set>
                                    <p:anim calcmode="lin" valueType="num">
                                      <p:cBhvr additive="base">
                                        <p:cTn dur="1000"/>
                                        <p:tgtEl>
                                          <p:spTgt spid="183">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83">
                                            <p:txEl>
                                              <p:pRg end="1" st="1"/>
                                            </p:txEl>
                                          </p:spTgt>
                                        </p:tgtEl>
                                        <p:attrNameLst>
                                          <p:attrName>style.visibility</p:attrName>
                                        </p:attrNameLst>
                                      </p:cBhvr>
                                      <p:to>
                                        <p:strVal val="visible"/>
                                      </p:to>
                                    </p:set>
                                    <p:anim calcmode="lin" valueType="num">
                                      <p:cBhvr additive="base">
                                        <p:cTn dur="1000"/>
                                        <p:tgtEl>
                                          <p:spTgt spid="183">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83">
                                            <p:txEl>
                                              <p:pRg end="2" st="2"/>
                                            </p:txEl>
                                          </p:spTgt>
                                        </p:tgtEl>
                                        <p:attrNameLst>
                                          <p:attrName>style.visibility</p:attrName>
                                        </p:attrNameLst>
                                      </p:cBhvr>
                                      <p:to>
                                        <p:strVal val="visible"/>
                                      </p:to>
                                    </p:set>
                                    <p:anim calcmode="lin" valueType="num">
                                      <p:cBhvr additive="base">
                                        <p:cTn dur="1000"/>
                                        <p:tgtEl>
                                          <p:spTgt spid="183">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83">
                                            <p:txEl>
                                              <p:pRg end="3" st="3"/>
                                            </p:txEl>
                                          </p:spTgt>
                                        </p:tgtEl>
                                        <p:attrNameLst>
                                          <p:attrName>style.visibility</p:attrName>
                                        </p:attrNameLst>
                                      </p:cBhvr>
                                      <p:to>
                                        <p:strVal val="visible"/>
                                      </p:to>
                                    </p:set>
                                    <p:anim calcmode="lin" valueType="num">
                                      <p:cBhvr additive="base">
                                        <p:cTn dur="1000"/>
                                        <p:tgtEl>
                                          <p:spTgt spid="183">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115053b2453_0_309"/>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component testing</a:t>
            </a:r>
            <a:endParaRPr/>
          </a:p>
        </p:txBody>
      </p:sp>
      <p:sp>
        <p:nvSpPr>
          <p:cNvPr id="190" name="Google Shape;190;g115053b2453_0_309"/>
          <p:cNvSpPr txBox="1"/>
          <p:nvPr/>
        </p:nvSpPr>
        <p:spPr>
          <a:xfrm>
            <a:off x="793200" y="1595500"/>
            <a:ext cx="11297400" cy="4968300"/>
          </a:xfrm>
          <a:prstGeom prst="rect">
            <a:avLst/>
          </a:prstGeom>
          <a:noFill/>
          <a:ln>
            <a:noFill/>
          </a:ln>
        </p:spPr>
        <p:txBody>
          <a:bodyPr anchorCtr="0" anchor="t" bIns="45700" lIns="91425" spcFirstLastPara="1" rIns="91425" wrap="square" tIns="45700">
            <a:noAutofit/>
          </a:bodyPr>
          <a:lstStyle/>
          <a:p>
            <a:pPr indent="0" lvl="0" marL="0" rtl="0" algn="l">
              <a:spcBef>
                <a:spcPts val="2400"/>
              </a:spcBef>
              <a:spcAft>
                <a:spcPts val="2400"/>
              </a:spcAft>
              <a:buNone/>
            </a:pPr>
            <a:r>
              <a:rPr lang="en-US" sz="3400">
                <a:solidFill>
                  <a:srgbClr val="333333"/>
                </a:solidFill>
                <a:latin typeface="Quattrocento Sans"/>
                <a:ea typeface="Quattrocento Sans"/>
                <a:cs typeface="Quattrocento Sans"/>
                <a:sym typeface="Quattrocento Sans"/>
              </a:rPr>
              <a:t>Có 3 module: Đăng nhập, Trang chủ và Người dùng. Module Đăng nhập đã sẵn sàng và cần phải kiểm thử, nhưng khi chúng ta gọi các chức năng từ Trang chủ và Người dùng (các module này chưa code xong). Để kiểm thử module Đăng nhập, chúng ta cần phải viết một số code để giả lập 2 module trang chủ và người dùng, các module này sẽ trả giá trị về cho module Đăng nhập, code giả lập này được gọi là Stub.</a:t>
            </a:r>
            <a:endParaRPr sz="3400">
              <a:solidFill>
                <a:srgbClr val="262626"/>
              </a:solidFill>
              <a:latin typeface="Quattrocento Sans"/>
              <a:ea typeface="Quattrocento Sans"/>
              <a:cs typeface="Quattrocento Sans"/>
              <a:sym typeface="Quattrocento Sans"/>
            </a:endParaRPr>
          </a:p>
        </p:txBody>
      </p:sp>
      <p:sp>
        <p:nvSpPr>
          <p:cNvPr id="191" name="Google Shape;191;g115053b2453_0_309"/>
          <p:cNvSpPr txBox="1"/>
          <p:nvPr/>
        </p:nvSpPr>
        <p:spPr>
          <a:xfrm>
            <a:off x="617100" y="93715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Ví dụ </a:t>
            </a:r>
            <a:r>
              <a:rPr lang="en-US" sz="4000">
                <a:solidFill>
                  <a:srgbClr val="333333"/>
                </a:solidFill>
                <a:latin typeface="Quattrocento Sans"/>
                <a:ea typeface="Quattrocento Sans"/>
                <a:cs typeface="Quattrocento Sans"/>
                <a:sym typeface="Quattrocento Sans"/>
              </a:rPr>
              <a:t>Stub</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115053b2453_0_317"/>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component testing</a:t>
            </a:r>
            <a:endParaRPr/>
          </a:p>
        </p:txBody>
      </p:sp>
      <p:sp>
        <p:nvSpPr>
          <p:cNvPr id="197" name="Google Shape;197;g115053b2453_0_317"/>
          <p:cNvSpPr txBox="1"/>
          <p:nvPr/>
        </p:nvSpPr>
        <p:spPr>
          <a:xfrm>
            <a:off x="823300" y="1625600"/>
            <a:ext cx="11297400" cy="4968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600">
                <a:latin typeface="Quattrocento Sans"/>
                <a:ea typeface="Quattrocento Sans"/>
                <a:cs typeface="Quattrocento Sans"/>
                <a:sym typeface="Quattrocento Sans"/>
              </a:rPr>
              <a:t>Driver Bây giờ c</a:t>
            </a:r>
            <a:r>
              <a:rPr lang="en-US" sz="3600">
                <a:latin typeface="Quattrocento Sans"/>
                <a:ea typeface="Quattrocento Sans"/>
                <a:cs typeface="Quattrocento Sans"/>
                <a:sym typeface="Quattrocento Sans"/>
              </a:rPr>
              <a:t>húng ta xem xét</a:t>
            </a:r>
            <a:r>
              <a:rPr lang="en-US" sz="3600">
                <a:latin typeface="Quattrocento Sans"/>
                <a:ea typeface="Quattrocento Sans"/>
                <a:cs typeface="Quattrocento Sans"/>
                <a:sym typeface="Quattrocento Sans"/>
              </a:rPr>
              <a:t> tiếp ví dụ tương tự Stub</a:t>
            </a:r>
            <a:r>
              <a:rPr lang="en-US" sz="3600">
                <a:latin typeface="Quattrocento Sans"/>
                <a:ea typeface="Quattrocento Sans"/>
                <a:cs typeface="Quattrocento Sans"/>
                <a:sym typeface="Quattrocento Sans"/>
              </a:rPr>
              <a:t>: Nếu chúng ta đã code xong các module Trang chủ và Người dùng, trong khi đó module Đăng nhập chưa xong, và chúng ta cần phải test các module Trang chủ và Người dùng, các module này sẽ nhận giá trị từ module Đăng nhập. Vì vậy, để lấy được các giá trị từ module login chúng ta phải viết code để giả lập module Đăng nhập, module này sẽ trả giá trị về cho module trang chủ và người dùng. Các đoạn mã giả này được gọi là Driver.</a:t>
            </a:r>
            <a:endParaRPr sz="3600">
              <a:solidFill>
                <a:srgbClr val="262626"/>
              </a:solidFill>
              <a:latin typeface="Quattrocento Sans"/>
              <a:ea typeface="Quattrocento Sans"/>
              <a:cs typeface="Quattrocento Sans"/>
              <a:sym typeface="Quattrocento Sans"/>
            </a:endParaRPr>
          </a:p>
        </p:txBody>
      </p:sp>
      <p:sp>
        <p:nvSpPr>
          <p:cNvPr id="198" name="Google Shape;198;g115053b2453_0_317"/>
          <p:cNvSpPr txBox="1"/>
          <p:nvPr/>
        </p:nvSpPr>
        <p:spPr>
          <a:xfrm>
            <a:off x="613350" y="891513"/>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Ví dụ </a:t>
            </a:r>
            <a:r>
              <a:rPr lang="en-US" sz="4000">
                <a:solidFill>
                  <a:srgbClr val="333333"/>
                </a:solidFill>
                <a:latin typeface="Quattrocento Sans"/>
                <a:ea typeface="Quattrocento Sans"/>
                <a:cs typeface="Quattrocento Sans"/>
                <a:sym typeface="Quattrocento Sans"/>
              </a:rPr>
              <a:t>Driver</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115053b2453_0_235"/>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component testing</a:t>
            </a:r>
            <a:endParaRPr/>
          </a:p>
        </p:txBody>
      </p:sp>
      <p:sp>
        <p:nvSpPr>
          <p:cNvPr id="204" name="Google Shape;204;g115053b2453_0_235"/>
          <p:cNvSpPr txBox="1"/>
          <p:nvPr/>
        </p:nvSpPr>
        <p:spPr>
          <a:xfrm>
            <a:off x="347400" y="1632100"/>
            <a:ext cx="11649000" cy="5141100"/>
          </a:xfrm>
          <a:prstGeom prst="rect">
            <a:avLst/>
          </a:prstGeom>
          <a:noFill/>
          <a:ln>
            <a:noFill/>
          </a:ln>
        </p:spPr>
        <p:txBody>
          <a:bodyPr anchorCtr="0" anchor="t" bIns="45700" lIns="91425" spcFirstLastPara="1" rIns="91425" wrap="square" tIns="45700">
            <a:normAutofit/>
          </a:bodyPr>
          <a:lstStyle/>
          <a:p>
            <a:pPr indent="-342900" lvl="1" marL="742950" rtl="0" algn="l">
              <a:spcBef>
                <a:spcPts val="2400"/>
              </a:spcBef>
              <a:spcAft>
                <a:spcPts val="0"/>
              </a:spcAft>
              <a:buClr>
                <a:srgbClr val="FF5A33"/>
              </a:buClr>
              <a:buSzPts val="3300"/>
              <a:buFont typeface="Quattrocento Sans"/>
              <a:buChar char="❖"/>
            </a:pPr>
            <a:r>
              <a:rPr lang="en-US" sz="3500">
                <a:solidFill>
                  <a:srgbClr val="1B1B1B"/>
                </a:solidFill>
                <a:latin typeface="Quattrocento Sans"/>
                <a:ea typeface="Quattrocento Sans"/>
                <a:cs typeface="Quattrocento Sans"/>
                <a:sym typeface="Quattrocento Sans"/>
              </a:rPr>
              <a:t>Thiết kế chi tiết</a:t>
            </a:r>
            <a:endParaRPr sz="3500">
              <a:solidFill>
                <a:srgbClr val="1B1B1B"/>
              </a:solidFill>
              <a:latin typeface="Quattrocento Sans"/>
              <a:ea typeface="Quattrocento Sans"/>
              <a:cs typeface="Quattrocento Sans"/>
              <a:sym typeface="Quattrocento Sans"/>
            </a:endParaRPr>
          </a:p>
          <a:p>
            <a:pPr indent="-355600" lvl="1" marL="742950" rtl="0" algn="l">
              <a:spcBef>
                <a:spcPts val="0"/>
              </a:spcBef>
              <a:spcAft>
                <a:spcPts val="0"/>
              </a:spcAft>
              <a:buClr>
                <a:srgbClr val="FF5A33"/>
              </a:buClr>
              <a:buSzPts val="3500"/>
              <a:buFont typeface="Quattrocento Sans"/>
              <a:buChar char="❖"/>
            </a:pPr>
            <a:r>
              <a:rPr lang="en-US" sz="3500">
                <a:solidFill>
                  <a:srgbClr val="1B1B1B"/>
                </a:solidFill>
                <a:latin typeface="Quattrocento Sans"/>
                <a:ea typeface="Quattrocento Sans"/>
                <a:cs typeface="Quattrocento Sans"/>
                <a:sym typeface="Quattrocento Sans"/>
              </a:rPr>
              <a:t>Mã nguồn</a:t>
            </a:r>
            <a:endParaRPr sz="3500">
              <a:solidFill>
                <a:srgbClr val="1B1B1B"/>
              </a:solidFill>
              <a:latin typeface="Quattrocento Sans"/>
              <a:ea typeface="Quattrocento Sans"/>
              <a:cs typeface="Quattrocento Sans"/>
              <a:sym typeface="Quattrocento Sans"/>
            </a:endParaRPr>
          </a:p>
          <a:p>
            <a:pPr indent="-355600" lvl="1" marL="742950" rtl="0" algn="l">
              <a:spcBef>
                <a:spcPts val="0"/>
              </a:spcBef>
              <a:spcAft>
                <a:spcPts val="0"/>
              </a:spcAft>
              <a:buClr>
                <a:srgbClr val="FF5A33"/>
              </a:buClr>
              <a:buSzPts val="3500"/>
              <a:buFont typeface="Quattrocento Sans"/>
              <a:buChar char="❖"/>
            </a:pPr>
            <a:r>
              <a:rPr lang="en-US" sz="3500">
                <a:solidFill>
                  <a:srgbClr val="1B1B1B"/>
                </a:solidFill>
                <a:latin typeface="Quattrocento Sans"/>
                <a:ea typeface="Quattrocento Sans"/>
                <a:cs typeface="Quattrocento Sans"/>
                <a:sym typeface="Quattrocento Sans"/>
              </a:rPr>
              <a:t>Mô hình dữ liệu</a:t>
            </a:r>
            <a:endParaRPr sz="3500">
              <a:solidFill>
                <a:srgbClr val="1B1B1B"/>
              </a:solidFill>
              <a:latin typeface="Quattrocento Sans"/>
              <a:ea typeface="Quattrocento Sans"/>
              <a:cs typeface="Quattrocento Sans"/>
              <a:sym typeface="Quattrocento Sans"/>
            </a:endParaRPr>
          </a:p>
          <a:p>
            <a:pPr indent="-355600" lvl="1" marL="742950" rtl="0" algn="l">
              <a:spcBef>
                <a:spcPts val="0"/>
              </a:spcBef>
              <a:spcAft>
                <a:spcPts val="0"/>
              </a:spcAft>
              <a:buClr>
                <a:srgbClr val="FF5A33"/>
              </a:buClr>
              <a:buSzPts val="3500"/>
              <a:buFont typeface="Quattrocento Sans"/>
              <a:buChar char="❖"/>
            </a:pPr>
            <a:r>
              <a:rPr lang="en-US" sz="3500">
                <a:solidFill>
                  <a:srgbClr val="1B1B1B"/>
                </a:solidFill>
                <a:latin typeface="Quattrocento Sans"/>
                <a:ea typeface="Quattrocento Sans"/>
                <a:cs typeface="Quattrocento Sans"/>
                <a:sym typeface="Quattrocento Sans"/>
              </a:rPr>
              <a:t>Đặc tả thành phần (nếu có)</a:t>
            </a:r>
            <a:endParaRPr sz="3500">
              <a:solidFill>
                <a:srgbClr val="1B1B1B"/>
              </a:solidFill>
              <a:latin typeface="Quattrocento Sans"/>
              <a:ea typeface="Quattrocento Sans"/>
              <a:cs typeface="Quattrocento Sans"/>
              <a:sym typeface="Quattrocento Sans"/>
            </a:endParaRPr>
          </a:p>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Đối tượng kiểm thử thành phần</a:t>
            </a:r>
            <a:endParaRPr sz="4000">
              <a:solidFill>
                <a:srgbClr val="333333"/>
              </a:solidFill>
              <a:latin typeface="Quattrocento Sans"/>
              <a:ea typeface="Quattrocento Sans"/>
              <a:cs typeface="Quattrocento Sans"/>
              <a:sym typeface="Quattrocento Sans"/>
            </a:endParaRPr>
          </a:p>
          <a:p>
            <a:pPr indent="-342900" lvl="1" marL="742950" rtl="0" algn="l">
              <a:spcBef>
                <a:spcPts val="0"/>
              </a:spcBef>
              <a:spcAft>
                <a:spcPts val="0"/>
              </a:spcAft>
              <a:buClr>
                <a:srgbClr val="FF5A33"/>
              </a:buClr>
              <a:buSzPts val="3300"/>
              <a:buFont typeface="Quattrocento Sans"/>
              <a:buChar char="❖"/>
            </a:pPr>
            <a:r>
              <a:rPr lang="en-US" sz="3500">
                <a:solidFill>
                  <a:srgbClr val="1B1B1B"/>
                </a:solidFill>
                <a:latin typeface="Quattrocento Sans"/>
                <a:ea typeface="Quattrocento Sans"/>
                <a:cs typeface="Quattrocento Sans"/>
                <a:sym typeface="Quattrocento Sans"/>
              </a:rPr>
              <a:t>Thành phần (đơn vị hoặc mô-đun)</a:t>
            </a:r>
            <a:endParaRPr sz="3500">
              <a:solidFill>
                <a:srgbClr val="1B1B1B"/>
              </a:solidFill>
              <a:latin typeface="Quattrocento Sans"/>
              <a:ea typeface="Quattrocento Sans"/>
              <a:cs typeface="Quattrocento Sans"/>
              <a:sym typeface="Quattrocento Sans"/>
            </a:endParaRPr>
          </a:p>
          <a:p>
            <a:pPr indent="-355600" lvl="1" marL="742950" rtl="0" algn="l">
              <a:spcBef>
                <a:spcPts val="0"/>
              </a:spcBef>
              <a:spcAft>
                <a:spcPts val="0"/>
              </a:spcAft>
              <a:buClr>
                <a:srgbClr val="FF5A33"/>
              </a:buClr>
              <a:buSzPts val="3500"/>
              <a:buFont typeface="Quattrocento Sans"/>
              <a:buChar char="❖"/>
            </a:pPr>
            <a:r>
              <a:rPr lang="en-US" sz="3500">
                <a:solidFill>
                  <a:srgbClr val="1B1B1B"/>
                </a:solidFill>
                <a:latin typeface="Quattrocento Sans"/>
                <a:ea typeface="Quattrocento Sans"/>
                <a:cs typeface="Quattrocento Sans"/>
                <a:sym typeface="Quattrocento Sans"/>
              </a:rPr>
              <a:t>Lớp(Class), Phương thức(Method)...</a:t>
            </a:r>
            <a:endParaRPr sz="3500">
              <a:solidFill>
                <a:srgbClr val="1B1B1B"/>
              </a:solidFill>
              <a:latin typeface="Quattrocento Sans"/>
              <a:ea typeface="Quattrocento Sans"/>
              <a:cs typeface="Quattrocento Sans"/>
              <a:sym typeface="Quattrocento Sans"/>
            </a:endParaRPr>
          </a:p>
          <a:p>
            <a:pPr indent="-355600" lvl="1" marL="742950" rtl="0" algn="l">
              <a:spcBef>
                <a:spcPts val="0"/>
              </a:spcBef>
              <a:spcAft>
                <a:spcPts val="0"/>
              </a:spcAft>
              <a:buClr>
                <a:srgbClr val="FF5A33"/>
              </a:buClr>
              <a:buSzPts val="3500"/>
              <a:buFont typeface="Quattrocento Sans"/>
              <a:buChar char="❖"/>
            </a:pPr>
            <a:r>
              <a:rPr lang="en-US" sz="3500">
                <a:solidFill>
                  <a:srgbClr val="1B1B1B"/>
                </a:solidFill>
                <a:latin typeface="Quattrocento Sans"/>
                <a:ea typeface="Quattrocento Sans"/>
                <a:cs typeface="Quattrocento Sans"/>
                <a:sym typeface="Quattrocento Sans"/>
              </a:rPr>
              <a:t>Mô hình cơ sở dữ liệu</a:t>
            </a:r>
            <a:endParaRPr b="1" sz="4200">
              <a:solidFill>
                <a:srgbClr val="333333"/>
              </a:solidFill>
              <a:latin typeface="Quattrocento Sans"/>
              <a:ea typeface="Quattrocento Sans"/>
              <a:cs typeface="Quattrocento Sans"/>
              <a:sym typeface="Quattrocento Sans"/>
            </a:endParaRPr>
          </a:p>
        </p:txBody>
      </p:sp>
      <p:sp>
        <p:nvSpPr>
          <p:cNvPr id="205" name="Google Shape;205;g115053b2453_0_235"/>
          <p:cNvSpPr txBox="1"/>
          <p:nvPr/>
        </p:nvSpPr>
        <p:spPr>
          <a:xfrm>
            <a:off x="617100" y="93715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Cơ sở đầu vào để thực hiện kiểm thử thành phần</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4">
                                            <p:txEl>
                                              <p:pRg end="0" st="0"/>
                                            </p:txEl>
                                          </p:spTgt>
                                        </p:tgtEl>
                                        <p:attrNameLst>
                                          <p:attrName>style.visibility</p:attrName>
                                        </p:attrNameLst>
                                      </p:cBhvr>
                                      <p:to>
                                        <p:strVal val="visible"/>
                                      </p:to>
                                    </p:set>
                                    <p:anim calcmode="lin" valueType="num">
                                      <p:cBhvr additive="base">
                                        <p:cTn dur="1000"/>
                                        <p:tgtEl>
                                          <p:spTgt spid="204">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4">
                                            <p:txEl>
                                              <p:pRg end="1" st="1"/>
                                            </p:txEl>
                                          </p:spTgt>
                                        </p:tgtEl>
                                        <p:attrNameLst>
                                          <p:attrName>style.visibility</p:attrName>
                                        </p:attrNameLst>
                                      </p:cBhvr>
                                      <p:to>
                                        <p:strVal val="visible"/>
                                      </p:to>
                                    </p:set>
                                    <p:anim calcmode="lin" valueType="num">
                                      <p:cBhvr additive="base">
                                        <p:cTn dur="1000"/>
                                        <p:tgtEl>
                                          <p:spTgt spid="204">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4">
                                            <p:txEl>
                                              <p:pRg end="2" st="2"/>
                                            </p:txEl>
                                          </p:spTgt>
                                        </p:tgtEl>
                                        <p:attrNameLst>
                                          <p:attrName>style.visibility</p:attrName>
                                        </p:attrNameLst>
                                      </p:cBhvr>
                                      <p:to>
                                        <p:strVal val="visible"/>
                                      </p:to>
                                    </p:set>
                                    <p:anim calcmode="lin" valueType="num">
                                      <p:cBhvr additive="base">
                                        <p:cTn dur="1000"/>
                                        <p:tgtEl>
                                          <p:spTgt spid="204">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4">
                                            <p:txEl>
                                              <p:pRg end="3" st="3"/>
                                            </p:txEl>
                                          </p:spTgt>
                                        </p:tgtEl>
                                        <p:attrNameLst>
                                          <p:attrName>style.visibility</p:attrName>
                                        </p:attrNameLst>
                                      </p:cBhvr>
                                      <p:to>
                                        <p:strVal val="visible"/>
                                      </p:to>
                                    </p:set>
                                    <p:anim calcmode="lin" valueType="num">
                                      <p:cBhvr additive="base">
                                        <p:cTn dur="1000"/>
                                        <p:tgtEl>
                                          <p:spTgt spid="204">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4">
                                            <p:txEl>
                                              <p:pRg end="4" st="4"/>
                                            </p:txEl>
                                          </p:spTgt>
                                        </p:tgtEl>
                                        <p:attrNameLst>
                                          <p:attrName>style.visibility</p:attrName>
                                        </p:attrNameLst>
                                      </p:cBhvr>
                                      <p:to>
                                        <p:strVal val="visible"/>
                                      </p:to>
                                    </p:set>
                                    <p:anim calcmode="lin" valueType="num">
                                      <p:cBhvr additive="base">
                                        <p:cTn dur="1000"/>
                                        <p:tgtEl>
                                          <p:spTgt spid="204">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4">
                                            <p:txEl>
                                              <p:pRg end="5" st="5"/>
                                            </p:txEl>
                                          </p:spTgt>
                                        </p:tgtEl>
                                        <p:attrNameLst>
                                          <p:attrName>style.visibility</p:attrName>
                                        </p:attrNameLst>
                                      </p:cBhvr>
                                      <p:to>
                                        <p:strVal val="visible"/>
                                      </p:to>
                                    </p:set>
                                    <p:anim calcmode="lin" valueType="num">
                                      <p:cBhvr additive="base">
                                        <p:cTn dur="1000"/>
                                        <p:tgtEl>
                                          <p:spTgt spid="204">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4">
                                            <p:txEl>
                                              <p:pRg end="6" st="6"/>
                                            </p:txEl>
                                          </p:spTgt>
                                        </p:tgtEl>
                                        <p:attrNameLst>
                                          <p:attrName>style.visibility</p:attrName>
                                        </p:attrNameLst>
                                      </p:cBhvr>
                                      <p:to>
                                        <p:strVal val="visible"/>
                                      </p:to>
                                    </p:set>
                                    <p:anim calcmode="lin" valueType="num">
                                      <p:cBhvr additive="base">
                                        <p:cTn dur="1000"/>
                                        <p:tgtEl>
                                          <p:spTgt spid="204">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4">
                                            <p:txEl>
                                              <p:pRg end="7" st="7"/>
                                            </p:txEl>
                                          </p:spTgt>
                                        </p:tgtEl>
                                        <p:attrNameLst>
                                          <p:attrName>style.visibility</p:attrName>
                                        </p:attrNameLst>
                                      </p:cBhvr>
                                      <p:to>
                                        <p:strVal val="visible"/>
                                      </p:to>
                                    </p:set>
                                    <p:anim calcmode="lin" valueType="num">
                                      <p:cBhvr additive="base">
                                        <p:cTn dur="1000"/>
                                        <p:tgtEl>
                                          <p:spTgt spid="204">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115053b2453_0_244"/>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component testing</a:t>
            </a:r>
            <a:endParaRPr/>
          </a:p>
        </p:txBody>
      </p:sp>
      <p:sp>
        <p:nvSpPr>
          <p:cNvPr id="211" name="Google Shape;211;g115053b2453_0_244"/>
          <p:cNvSpPr txBox="1"/>
          <p:nvPr/>
        </p:nvSpPr>
        <p:spPr>
          <a:xfrm>
            <a:off x="347400" y="1632100"/>
            <a:ext cx="11788200" cy="5157300"/>
          </a:xfrm>
          <a:prstGeom prst="rect">
            <a:avLst/>
          </a:prstGeom>
          <a:noFill/>
          <a:ln>
            <a:noFill/>
          </a:ln>
        </p:spPr>
        <p:txBody>
          <a:bodyPr anchorCtr="0" anchor="t" bIns="45700" lIns="91425" spcFirstLastPara="1" rIns="91425" wrap="square" tIns="45700">
            <a:noAutofit/>
          </a:bodyPr>
          <a:lstStyle/>
          <a:p>
            <a:pPr indent="-355600" lvl="1" marL="742950" rtl="0" algn="l">
              <a:spcBef>
                <a:spcPts val="0"/>
              </a:spcBef>
              <a:spcAft>
                <a:spcPts val="0"/>
              </a:spcAft>
              <a:buClr>
                <a:srgbClr val="FF5A33"/>
              </a:buClr>
              <a:buSzPts val="3500"/>
              <a:buFont typeface="Quattrocento Sans"/>
              <a:buChar char="❖"/>
            </a:pPr>
            <a:r>
              <a:rPr lang="en-US" sz="3500">
                <a:latin typeface="Quattrocento Sans"/>
                <a:ea typeface="Quattrocento Sans"/>
                <a:cs typeface="Quattrocento Sans"/>
                <a:sym typeface="Quattrocento Sans"/>
              </a:rPr>
              <a:t>Phát hiện sớm các lỗi (bug), g</a:t>
            </a:r>
            <a:r>
              <a:rPr lang="en-US" sz="3500">
                <a:latin typeface="Quattrocento Sans"/>
                <a:ea typeface="Quattrocento Sans"/>
                <a:cs typeface="Quattrocento Sans"/>
                <a:sym typeface="Quattrocento Sans"/>
              </a:rPr>
              <a:t>iảm rủi ro, cải thiện chất lượng code.</a:t>
            </a:r>
            <a:endParaRPr sz="3500">
              <a:latin typeface="Quattrocento Sans"/>
              <a:ea typeface="Quattrocento Sans"/>
              <a:cs typeface="Quattrocento Sans"/>
              <a:sym typeface="Quattrocento Sans"/>
            </a:endParaRPr>
          </a:p>
          <a:p>
            <a:pPr indent="-355600" lvl="1" marL="742950" rtl="0" algn="l">
              <a:spcBef>
                <a:spcPts val="0"/>
              </a:spcBef>
              <a:spcAft>
                <a:spcPts val="0"/>
              </a:spcAft>
              <a:buClr>
                <a:srgbClr val="FF5A33"/>
              </a:buClr>
              <a:buSzPts val="3500"/>
              <a:buFont typeface="Quattrocento Sans"/>
              <a:buChar char="❖"/>
            </a:pPr>
            <a:r>
              <a:rPr lang="en-US" sz="3500">
                <a:latin typeface="Quattrocento Sans"/>
                <a:ea typeface="Quattrocento Sans"/>
                <a:cs typeface="Quattrocento Sans"/>
                <a:sym typeface="Quattrocento Sans"/>
              </a:rPr>
              <a:t>Thẩm tra hành vi chức năng và phi chức năng của thành phần có đúng như được thiết kế và chỉ định hay không.</a:t>
            </a:r>
            <a:endParaRPr sz="3500">
              <a:latin typeface="Quattrocento Sans"/>
              <a:ea typeface="Quattrocento Sans"/>
              <a:cs typeface="Quattrocento Sans"/>
              <a:sym typeface="Quattrocento Sans"/>
            </a:endParaRPr>
          </a:p>
          <a:p>
            <a:pPr indent="-355600" lvl="1" marL="742950" rtl="0" algn="l">
              <a:spcBef>
                <a:spcPts val="0"/>
              </a:spcBef>
              <a:spcAft>
                <a:spcPts val="0"/>
              </a:spcAft>
              <a:buClr>
                <a:srgbClr val="FF5A33"/>
              </a:buClr>
              <a:buSzPts val="3500"/>
              <a:buFont typeface="Quattrocento Sans"/>
              <a:buChar char="❖"/>
            </a:pPr>
            <a:r>
              <a:rPr lang="en-US" sz="3500">
                <a:latin typeface="Quattrocento Sans"/>
                <a:ea typeface="Quattrocento Sans"/>
                <a:cs typeface="Quattrocento Sans"/>
                <a:sym typeface="Quattrocento Sans"/>
              </a:rPr>
              <a:t>Xây dựng niềm tin vào chất lượng của thành phần: như đo lường độ phủ cấu trúc của kiểm thử, tạo sự tin tưởng rằng thành phần đã được kiểm thử kỹ càng theo kế hoạch.</a:t>
            </a:r>
            <a:endParaRPr sz="3500">
              <a:latin typeface="Quattrocento Sans"/>
              <a:ea typeface="Quattrocento Sans"/>
              <a:cs typeface="Quattrocento Sans"/>
              <a:sym typeface="Quattrocento Sans"/>
            </a:endParaRPr>
          </a:p>
          <a:p>
            <a:pPr indent="-355600" lvl="1" marL="742950" rtl="0" algn="l">
              <a:spcBef>
                <a:spcPts val="0"/>
              </a:spcBef>
              <a:spcAft>
                <a:spcPts val="0"/>
              </a:spcAft>
              <a:buClr>
                <a:srgbClr val="FF5A33"/>
              </a:buClr>
              <a:buSzPts val="3500"/>
              <a:buFont typeface="Quattrocento Sans"/>
              <a:buChar char="❖"/>
            </a:pPr>
            <a:r>
              <a:rPr lang="en-US" sz="3500">
                <a:latin typeface="Quattrocento Sans"/>
                <a:ea typeface="Quattrocento Sans"/>
                <a:cs typeface="Quattrocento Sans"/>
                <a:sym typeface="Quattrocento Sans"/>
              </a:rPr>
              <a:t>Phát hiện lỗi trong từng thành phần của source code.</a:t>
            </a:r>
            <a:endParaRPr sz="3500">
              <a:latin typeface="Quattrocento Sans"/>
              <a:ea typeface="Quattrocento Sans"/>
              <a:cs typeface="Quattrocento Sans"/>
              <a:sym typeface="Quattrocento Sans"/>
            </a:endParaRPr>
          </a:p>
          <a:p>
            <a:pPr indent="-355600" lvl="1" marL="742950" rtl="0" algn="l">
              <a:spcBef>
                <a:spcPts val="0"/>
              </a:spcBef>
              <a:spcAft>
                <a:spcPts val="0"/>
              </a:spcAft>
              <a:buClr>
                <a:srgbClr val="FF5A33"/>
              </a:buClr>
              <a:buSzPts val="3500"/>
              <a:buFont typeface="Quattrocento Sans"/>
              <a:buChar char="❖"/>
            </a:pPr>
            <a:r>
              <a:rPr lang="en-US" sz="3500">
                <a:latin typeface="Quattrocento Sans"/>
                <a:ea typeface="Quattrocento Sans"/>
                <a:cs typeface="Quattrocento Sans"/>
                <a:sym typeface="Quattrocento Sans"/>
              </a:rPr>
              <a:t>Ngăn ngừa tình trạng lọt lỗi xuống lần thử nghiệm sau.</a:t>
            </a:r>
            <a:endParaRPr sz="5600">
              <a:solidFill>
                <a:srgbClr val="1B1B1B"/>
              </a:solidFill>
              <a:latin typeface="Quattrocento Sans"/>
              <a:ea typeface="Quattrocento Sans"/>
              <a:cs typeface="Quattrocento Sans"/>
              <a:sym typeface="Quattrocento Sans"/>
            </a:endParaRPr>
          </a:p>
        </p:txBody>
      </p:sp>
      <p:sp>
        <p:nvSpPr>
          <p:cNvPr id="212" name="Google Shape;212;g115053b2453_0_244"/>
          <p:cNvSpPr txBox="1"/>
          <p:nvPr/>
        </p:nvSpPr>
        <p:spPr>
          <a:xfrm>
            <a:off x="617100" y="93715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Ưu điểm</a:t>
            </a:r>
            <a:r>
              <a:rPr lang="en-US" sz="4000">
                <a:solidFill>
                  <a:srgbClr val="333333"/>
                </a:solidFill>
                <a:latin typeface="Quattrocento Sans"/>
                <a:ea typeface="Quattrocento Sans"/>
                <a:cs typeface="Quattrocento Sans"/>
                <a:sym typeface="Quattrocento Sans"/>
              </a:rPr>
              <a:t> của kiểm thử thành phần</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1">
                                            <p:txEl>
                                              <p:pRg end="0" st="0"/>
                                            </p:txEl>
                                          </p:spTgt>
                                        </p:tgtEl>
                                        <p:attrNameLst>
                                          <p:attrName>style.visibility</p:attrName>
                                        </p:attrNameLst>
                                      </p:cBhvr>
                                      <p:to>
                                        <p:strVal val="visible"/>
                                      </p:to>
                                    </p:set>
                                    <p:anim calcmode="lin" valueType="num">
                                      <p:cBhvr additive="base">
                                        <p:cTn dur="1000"/>
                                        <p:tgtEl>
                                          <p:spTgt spid="21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1">
                                            <p:txEl>
                                              <p:pRg end="1" st="1"/>
                                            </p:txEl>
                                          </p:spTgt>
                                        </p:tgtEl>
                                        <p:attrNameLst>
                                          <p:attrName>style.visibility</p:attrName>
                                        </p:attrNameLst>
                                      </p:cBhvr>
                                      <p:to>
                                        <p:strVal val="visible"/>
                                      </p:to>
                                    </p:set>
                                    <p:anim calcmode="lin" valueType="num">
                                      <p:cBhvr additive="base">
                                        <p:cTn dur="1000"/>
                                        <p:tgtEl>
                                          <p:spTgt spid="21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1">
                                            <p:txEl>
                                              <p:pRg end="2" st="2"/>
                                            </p:txEl>
                                          </p:spTgt>
                                        </p:tgtEl>
                                        <p:attrNameLst>
                                          <p:attrName>style.visibility</p:attrName>
                                        </p:attrNameLst>
                                      </p:cBhvr>
                                      <p:to>
                                        <p:strVal val="visible"/>
                                      </p:to>
                                    </p:set>
                                    <p:anim calcmode="lin" valueType="num">
                                      <p:cBhvr additive="base">
                                        <p:cTn dur="1000"/>
                                        <p:tgtEl>
                                          <p:spTgt spid="21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1">
                                            <p:txEl>
                                              <p:pRg end="3" st="3"/>
                                            </p:txEl>
                                          </p:spTgt>
                                        </p:tgtEl>
                                        <p:attrNameLst>
                                          <p:attrName>style.visibility</p:attrName>
                                        </p:attrNameLst>
                                      </p:cBhvr>
                                      <p:to>
                                        <p:strVal val="visible"/>
                                      </p:to>
                                    </p:set>
                                    <p:anim calcmode="lin" valueType="num">
                                      <p:cBhvr additive="base">
                                        <p:cTn dur="1000"/>
                                        <p:tgtEl>
                                          <p:spTgt spid="21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1">
                                            <p:txEl>
                                              <p:pRg end="4" st="4"/>
                                            </p:txEl>
                                          </p:spTgt>
                                        </p:tgtEl>
                                        <p:attrNameLst>
                                          <p:attrName>style.visibility</p:attrName>
                                        </p:attrNameLst>
                                      </p:cBhvr>
                                      <p:to>
                                        <p:strVal val="visible"/>
                                      </p:to>
                                    </p:set>
                                    <p:anim calcmode="lin" valueType="num">
                                      <p:cBhvr additive="base">
                                        <p:cTn dur="1000"/>
                                        <p:tgtEl>
                                          <p:spTgt spid="21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g115053b2453_0_324"/>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component testing</a:t>
            </a:r>
            <a:endParaRPr/>
          </a:p>
        </p:txBody>
      </p:sp>
      <p:sp>
        <p:nvSpPr>
          <p:cNvPr id="218" name="Google Shape;218;g115053b2453_0_324"/>
          <p:cNvSpPr txBox="1"/>
          <p:nvPr/>
        </p:nvSpPr>
        <p:spPr>
          <a:xfrm>
            <a:off x="403800" y="1465175"/>
            <a:ext cx="11788200" cy="5392800"/>
          </a:xfrm>
          <a:prstGeom prst="rect">
            <a:avLst/>
          </a:prstGeom>
          <a:noFill/>
          <a:ln>
            <a:noFill/>
          </a:ln>
        </p:spPr>
        <p:txBody>
          <a:bodyPr anchorCtr="0" anchor="t" bIns="45700" lIns="91425" spcFirstLastPara="1" rIns="91425" wrap="square" tIns="45700">
            <a:noAutofit/>
          </a:bodyPr>
          <a:lstStyle/>
          <a:p>
            <a:pPr indent="-323850" lvl="1" marL="742950" rtl="0" algn="l">
              <a:spcBef>
                <a:spcPts val="0"/>
              </a:spcBef>
              <a:spcAft>
                <a:spcPts val="0"/>
              </a:spcAft>
              <a:buClr>
                <a:srgbClr val="FF5A33"/>
              </a:buClr>
              <a:buSzPts val="3000"/>
              <a:buFont typeface="Quattrocento Sans"/>
              <a:buChar char="❖"/>
            </a:pPr>
            <a:r>
              <a:rPr lang="en-US" sz="3000">
                <a:latin typeface="Quattrocento Sans"/>
                <a:ea typeface="Quattrocento Sans"/>
                <a:cs typeface="Quattrocento Sans"/>
                <a:sym typeface="Quattrocento Sans"/>
              </a:rPr>
              <a:t>Unit Test cũng là một chương trình, vì thế nó cần được tạo nên bởi các mã code.</a:t>
            </a:r>
            <a:endParaRPr sz="3000">
              <a:latin typeface="Quattrocento Sans"/>
              <a:ea typeface="Quattrocento Sans"/>
              <a:cs typeface="Quattrocento Sans"/>
              <a:sym typeface="Quattrocento Sans"/>
            </a:endParaRPr>
          </a:p>
          <a:p>
            <a:pPr indent="-323850" lvl="1" marL="742950" rtl="0" algn="l">
              <a:spcBef>
                <a:spcPts val="0"/>
              </a:spcBef>
              <a:spcAft>
                <a:spcPts val="0"/>
              </a:spcAft>
              <a:buClr>
                <a:srgbClr val="FF5A33"/>
              </a:buClr>
              <a:buSzPts val="3000"/>
              <a:buFont typeface="Quattrocento Sans"/>
              <a:buChar char="❖"/>
            </a:pPr>
            <a:r>
              <a:rPr lang="en-US" sz="3000">
                <a:latin typeface="Quattrocento Sans"/>
                <a:ea typeface="Quattrocento Sans"/>
                <a:cs typeface="Quattrocento Sans"/>
                <a:sym typeface="Quattrocento Sans"/>
              </a:rPr>
              <a:t>Không phải lập trình viên nào cũng xây dựng được hệ thống unit case chuẩn và hiệu quả. Đôi khi việc lập trình Unit Test thậm chí còn khó hơn cả xây dựng phần mềm. Chính vì thế, bạn phải là một lập trình viên dày dặn kinh nghiệm thì mới có thể tạo nên những Unit Test hiệu quả được.</a:t>
            </a:r>
            <a:endParaRPr sz="3000">
              <a:latin typeface="Quattrocento Sans"/>
              <a:ea typeface="Quattrocento Sans"/>
              <a:cs typeface="Quattrocento Sans"/>
              <a:sym typeface="Quattrocento Sans"/>
            </a:endParaRPr>
          </a:p>
          <a:p>
            <a:pPr indent="-323850" lvl="1" marL="742950" rtl="0" algn="l">
              <a:spcBef>
                <a:spcPts val="0"/>
              </a:spcBef>
              <a:spcAft>
                <a:spcPts val="0"/>
              </a:spcAft>
              <a:buClr>
                <a:srgbClr val="FF5A33"/>
              </a:buClr>
              <a:buSzPts val="3000"/>
              <a:buFont typeface="Quattrocento Sans"/>
              <a:buChar char="❖"/>
            </a:pPr>
            <a:r>
              <a:rPr lang="en-US" sz="3000">
                <a:latin typeface="Quattrocento Sans"/>
                <a:ea typeface="Quattrocento Sans"/>
                <a:cs typeface="Quattrocento Sans"/>
                <a:sym typeface="Quattrocento Sans"/>
              </a:rPr>
              <a:t>Việc tạo ra Unit Test cũng mất khá nhiều thời gian. Nhiều hệ thống Unit Case vô cùng đồ sộ và phức tạp đòi hỏi phải có nguyên một team vận hành. Nhiệm vụ của Unit Test là phát hiện lỗi nhưng đôi khi chính nó cũng mắc lỗi do người lập trình ra nó phạm sai lầm.</a:t>
            </a:r>
            <a:endParaRPr sz="3000">
              <a:solidFill>
                <a:srgbClr val="1B1B1B"/>
              </a:solidFill>
              <a:latin typeface="Quattrocento Sans"/>
              <a:ea typeface="Quattrocento Sans"/>
              <a:cs typeface="Quattrocento Sans"/>
              <a:sym typeface="Quattrocento Sans"/>
            </a:endParaRPr>
          </a:p>
        </p:txBody>
      </p:sp>
      <p:sp>
        <p:nvSpPr>
          <p:cNvPr id="219" name="Google Shape;219;g115053b2453_0_324"/>
          <p:cNvSpPr txBox="1"/>
          <p:nvPr/>
        </p:nvSpPr>
        <p:spPr>
          <a:xfrm>
            <a:off x="523650" y="76215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Nhược điểm</a:t>
            </a:r>
            <a:r>
              <a:rPr lang="en-US" sz="4000">
                <a:solidFill>
                  <a:srgbClr val="333333"/>
                </a:solidFill>
                <a:latin typeface="Quattrocento Sans"/>
                <a:ea typeface="Quattrocento Sans"/>
                <a:cs typeface="Quattrocento Sans"/>
                <a:sym typeface="Quattrocento Sans"/>
              </a:rPr>
              <a:t> của kiểm thử thành phần</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8">
                                            <p:txEl>
                                              <p:pRg end="0" st="0"/>
                                            </p:txEl>
                                          </p:spTgt>
                                        </p:tgtEl>
                                        <p:attrNameLst>
                                          <p:attrName>style.visibility</p:attrName>
                                        </p:attrNameLst>
                                      </p:cBhvr>
                                      <p:to>
                                        <p:strVal val="visible"/>
                                      </p:to>
                                    </p:set>
                                    <p:anim calcmode="lin" valueType="num">
                                      <p:cBhvr additive="base">
                                        <p:cTn dur="1000"/>
                                        <p:tgtEl>
                                          <p:spTgt spid="218">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8">
                                            <p:txEl>
                                              <p:pRg end="1" st="1"/>
                                            </p:txEl>
                                          </p:spTgt>
                                        </p:tgtEl>
                                        <p:attrNameLst>
                                          <p:attrName>style.visibility</p:attrName>
                                        </p:attrNameLst>
                                      </p:cBhvr>
                                      <p:to>
                                        <p:strVal val="visible"/>
                                      </p:to>
                                    </p:set>
                                    <p:anim calcmode="lin" valueType="num">
                                      <p:cBhvr additive="base">
                                        <p:cTn dur="1000"/>
                                        <p:tgtEl>
                                          <p:spTgt spid="218">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8">
                                            <p:txEl>
                                              <p:pRg end="2" st="2"/>
                                            </p:txEl>
                                          </p:spTgt>
                                        </p:tgtEl>
                                        <p:attrNameLst>
                                          <p:attrName>style.visibility</p:attrName>
                                        </p:attrNameLst>
                                      </p:cBhvr>
                                      <p:to>
                                        <p:strVal val="visible"/>
                                      </p:to>
                                    </p:set>
                                    <p:anim calcmode="lin" valueType="num">
                                      <p:cBhvr additive="base">
                                        <p:cTn dur="1000"/>
                                        <p:tgtEl>
                                          <p:spTgt spid="218">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g115053b2453_0_25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component testing</a:t>
            </a:r>
            <a:endParaRPr/>
          </a:p>
        </p:txBody>
      </p:sp>
      <p:sp>
        <p:nvSpPr>
          <p:cNvPr id="225" name="Google Shape;225;g115053b2453_0_256"/>
          <p:cNvSpPr txBox="1"/>
          <p:nvPr/>
        </p:nvSpPr>
        <p:spPr>
          <a:xfrm>
            <a:off x="838350" y="2212700"/>
            <a:ext cx="11297400" cy="4576800"/>
          </a:xfrm>
          <a:prstGeom prst="rect">
            <a:avLst/>
          </a:prstGeom>
          <a:noFill/>
          <a:ln>
            <a:noFill/>
          </a:ln>
        </p:spPr>
        <p:txBody>
          <a:bodyPr anchorCtr="0" anchor="t" bIns="45700" lIns="91425" spcFirstLastPara="1" rIns="91425" wrap="square" tIns="45700">
            <a:noAutofit/>
          </a:bodyPr>
          <a:lstStyle/>
          <a:p>
            <a:pPr indent="-361950" lvl="1" marL="742950" rtl="0" algn="l">
              <a:spcBef>
                <a:spcPts val="2400"/>
              </a:spcBef>
              <a:spcAft>
                <a:spcPts val="0"/>
              </a:spcAft>
              <a:buClr>
                <a:srgbClr val="FF5A33"/>
              </a:buClr>
              <a:buSzPts val="3600"/>
              <a:buFont typeface="Arial"/>
              <a:buChar char="❖"/>
            </a:pPr>
            <a:r>
              <a:rPr lang="en-US" sz="3600">
                <a:solidFill>
                  <a:srgbClr val="1B1B1B"/>
                </a:solidFill>
                <a:latin typeface="Quattrocento Sans"/>
                <a:ea typeface="Quattrocento Sans"/>
                <a:cs typeface="Quattrocento Sans"/>
                <a:sym typeface="Quattrocento Sans"/>
              </a:rPr>
              <a:t>Thành phần</a:t>
            </a:r>
            <a:r>
              <a:rPr lang="en-US" sz="3600">
                <a:solidFill>
                  <a:srgbClr val="1B1B1B"/>
                </a:solidFill>
                <a:latin typeface="Quattrocento Sans"/>
                <a:ea typeface="Quattrocento Sans"/>
                <a:cs typeface="Quattrocento Sans"/>
                <a:sym typeface="Quattrocento Sans"/>
              </a:rPr>
              <a:t> không được mô tả trong đặc tả thiết kế.</a:t>
            </a:r>
            <a:endParaRPr sz="3600">
              <a:solidFill>
                <a:srgbClr val="1B1B1B"/>
              </a:solidFill>
              <a:latin typeface="Quattrocento Sans"/>
              <a:ea typeface="Quattrocento Sans"/>
              <a:cs typeface="Quattrocento Sans"/>
              <a:sym typeface="Quattrocento Sans"/>
            </a:endParaRPr>
          </a:p>
          <a:p>
            <a:pPr indent="-361950" lvl="1" marL="742950" rtl="0" algn="l">
              <a:spcBef>
                <a:spcPts val="0"/>
              </a:spcBef>
              <a:spcAft>
                <a:spcPts val="0"/>
              </a:spcAft>
              <a:buClr>
                <a:srgbClr val="FF5A33"/>
              </a:buClr>
              <a:buSzPts val="3600"/>
              <a:buFont typeface="Arial"/>
              <a:buChar char="❖"/>
            </a:pPr>
            <a:r>
              <a:rPr lang="en-US" sz="3600">
                <a:solidFill>
                  <a:srgbClr val="1B1B1B"/>
                </a:solidFill>
                <a:latin typeface="Quattrocento Sans"/>
                <a:ea typeface="Quattrocento Sans"/>
                <a:cs typeface="Quattrocento Sans"/>
                <a:sym typeface="Quattrocento Sans"/>
              </a:rPr>
              <a:t>Vấn đề luồng dữ liệu.</a:t>
            </a:r>
            <a:endParaRPr sz="3600">
              <a:solidFill>
                <a:srgbClr val="1B1B1B"/>
              </a:solidFill>
              <a:latin typeface="Quattrocento Sans"/>
              <a:ea typeface="Quattrocento Sans"/>
              <a:cs typeface="Quattrocento Sans"/>
              <a:sym typeface="Quattrocento Sans"/>
            </a:endParaRPr>
          </a:p>
          <a:p>
            <a:pPr indent="-361950" lvl="1" marL="742950" rtl="0" algn="l">
              <a:spcBef>
                <a:spcPts val="0"/>
              </a:spcBef>
              <a:spcAft>
                <a:spcPts val="0"/>
              </a:spcAft>
              <a:buClr>
                <a:srgbClr val="FF5A33"/>
              </a:buClr>
              <a:buSzPts val="3600"/>
              <a:buFont typeface="Noto Sans Symbols"/>
              <a:buChar char="❖"/>
            </a:pPr>
            <a:r>
              <a:rPr lang="en-US" sz="3600">
                <a:solidFill>
                  <a:srgbClr val="1B1B1B"/>
                </a:solidFill>
                <a:latin typeface="Quattrocento Sans"/>
                <a:ea typeface="Quattrocento Sans"/>
                <a:cs typeface="Quattrocento Sans"/>
                <a:sym typeface="Quattrocento Sans"/>
              </a:rPr>
              <a:t>Mã nguồn hoặc logic không chính xác.</a:t>
            </a:r>
            <a:endParaRPr sz="3600">
              <a:solidFill>
                <a:srgbClr val="262626"/>
              </a:solidFill>
              <a:latin typeface="Quattrocento Sans"/>
              <a:ea typeface="Quattrocento Sans"/>
              <a:cs typeface="Quattrocento Sans"/>
              <a:sym typeface="Quattrocento Sans"/>
            </a:endParaRPr>
          </a:p>
        </p:txBody>
      </p:sp>
      <p:sp>
        <p:nvSpPr>
          <p:cNvPr id="226" name="Google Shape;226;g115053b2453_0_256"/>
          <p:cNvSpPr txBox="1"/>
          <p:nvPr/>
        </p:nvSpPr>
        <p:spPr>
          <a:xfrm>
            <a:off x="617100" y="937150"/>
            <a:ext cx="10965300" cy="14160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Những lỗi và hỏng hóc điển hình trong kiểm thử thành phần</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25">
                                            <p:txEl>
                                              <p:pRg end="0" st="0"/>
                                            </p:txEl>
                                          </p:spTgt>
                                        </p:tgtEl>
                                        <p:attrNameLst>
                                          <p:attrName>style.visibility</p:attrName>
                                        </p:attrNameLst>
                                      </p:cBhvr>
                                      <p:to>
                                        <p:strVal val="visible"/>
                                      </p:to>
                                    </p:set>
                                    <p:anim calcmode="lin" valueType="num">
                                      <p:cBhvr additive="base">
                                        <p:cTn dur="1000"/>
                                        <p:tgtEl>
                                          <p:spTgt spid="225">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25">
                                            <p:txEl>
                                              <p:pRg end="1" st="1"/>
                                            </p:txEl>
                                          </p:spTgt>
                                        </p:tgtEl>
                                        <p:attrNameLst>
                                          <p:attrName>style.visibility</p:attrName>
                                        </p:attrNameLst>
                                      </p:cBhvr>
                                      <p:to>
                                        <p:strVal val="visible"/>
                                      </p:to>
                                    </p:set>
                                    <p:anim calcmode="lin" valueType="num">
                                      <p:cBhvr additive="base">
                                        <p:cTn dur="1000"/>
                                        <p:tgtEl>
                                          <p:spTgt spid="225">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25">
                                            <p:txEl>
                                              <p:pRg end="2" st="2"/>
                                            </p:txEl>
                                          </p:spTgt>
                                        </p:tgtEl>
                                        <p:attrNameLst>
                                          <p:attrName>style.visibility</p:attrName>
                                        </p:attrNameLst>
                                      </p:cBhvr>
                                      <p:to>
                                        <p:strVal val="visible"/>
                                      </p:to>
                                    </p:set>
                                    <p:anim calcmode="lin" valueType="num">
                                      <p:cBhvr additive="base">
                                        <p:cTn dur="1000"/>
                                        <p:tgtEl>
                                          <p:spTgt spid="225">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115053b2453_0_262"/>
          <p:cNvSpPr/>
          <p:nvPr/>
        </p:nvSpPr>
        <p:spPr>
          <a:xfrm>
            <a:off x="3471675" y="3049625"/>
            <a:ext cx="8900100" cy="92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rPr b="1" lang="en-US" sz="5400" cap="small">
                <a:solidFill>
                  <a:srgbClr val="FFA15D"/>
                </a:solidFill>
                <a:latin typeface="Calibri"/>
                <a:ea typeface="Calibri"/>
                <a:cs typeface="Calibri"/>
                <a:sym typeface="Calibri"/>
              </a:rPr>
              <a:t>kiểm thử </a:t>
            </a:r>
            <a:r>
              <a:rPr b="1" lang="en-US" sz="5400" cap="small">
                <a:solidFill>
                  <a:srgbClr val="FFA15D"/>
                </a:solidFill>
                <a:latin typeface="Calibri"/>
                <a:ea typeface="Calibri"/>
                <a:cs typeface="Calibri"/>
                <a:sym typeface="Calibri"/>
              </a:rPr>
              <a:t>tích hợp</a:t>
            </a:r>
            <a:endParaRPr b="1" i="0" sz="5400" u="none" cap="small" strike="noStrike">
              <a:solidFill>
                <a:srgbClr val="FFA15D"/>
              </a:solidFill>
              <a:latin typeface="Calibri"/>
              <a:ea typeface="Calibri"/>
              <a:cs typeface="Calibri"/>
              <a:sym typeface="Calibri"/>
            </a:endParaRPr>
          </a:p>
        </p:txBody>
      </p:sp>
      <p:cxnSp>
        <p:nvCxnSpPr>
          <p:cNvPr id="232" name="Google Shape;232;g115053b2453_0_262"/>
          <p:cNvCxnSpPr/>
          <p:nvPr/>
        </p:nvCxnSpPr>
        <p:spPr>
          <a:xfrm>
            <a:off x="762000" y="3886200"/>
            <a:ext cx="10744200" cy="0"/>
          </a:xfrm>
          <a:prstGeom prst="straightConnector1">
            <a:avLst/>
          </a:prstGeom>
          <a:noFill/>
          <a:ln cap="flat" cmpd="thinThick" w="76200">
            <a:solidFill>
              <a:srgbClr val="FF0000"/>
            </a:solidFill>
            <a:prstDash val="solid"/>
            <a:round/>
            <a:headEnd len="sm" w="sm" type="none"/>
            <a:tailEnd len="sm" w="sm" type="none"/>
          </a:ln>
        </p:spPr>
      </p:cxnSp>
      <p:pic>
        <p:nvPicPr>
          <p:cNvPr id="233" name="Google Shape;233;g115053b2453_0_262"/>
          <p:cNvPicPr preferRelativeResize="0"/>
          <p:nvPr/>
        </p:nvPicPr>
        <p:blipFill rotWithShape="1">
          <a:blip r:embed="rId3">
            <a:alphaModFix/>
          </a:blip>
          <a:srcRect b="0" l="0" r="0" t="0"/>
          <a:stretch/>
        </p:blipFill>
        <p:spPr>
          <a:xfrm>
            <a:off x="1037870" y="1143000"/>
            <a:ext cx="2543400" cy="3782100"/>
          </a:xfrm>
          <a:prstGeom prst="ellipse">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g115053b2453_0_343"/>
          <p:cNvPicPr preferRelativeResize="0"/>
          <p:nvPr/>
        </p:nvPicPr>
        <p:blipFill>
          <a:blip r:embed="rId3">
            <a:alphaModFix/>
          </a:blip>
          <a:stretch>
            <a:fillRect/>
          </a:stretch>
        </p:blipFill>
        <p:spPr>
          <a:xfrm>
            <a:off x="2255150" y="372300"/>
            <a:ext cx="6939251" cy="61705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g115053b2453_0_0"/>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Nội dung</a:t>
            </a:r>
            <a:endParaRPr/>
          </a:p>
        </p:txBody>
      </p:sp>
      <p:pic>
        <p:nvPicPr>
          <p:cNvPr descr="D:\Pictures\PNG\present.png" id="118" name="Google Shape;118;g115053b2453_0_0"/>
          <p:cNvPicPr preferRelativeResize="0"/>
          <p:nvPr/>
        </p:nvPicPr>
        <p:blipFill rotWithShape="1">
          <a:blip r:embed="rId3">
            <a:alphaModFix/>
          </a:blip>
          <a:srcRect b="0" l="0" r="0" t="0"/>
          <a:stretch/>
        </p:blipFill>
        <p:spPr>
          <a:xfrm flipH="1">
            <a:off x="9268820" y="1017269"/>
            <a:ext cx="2313580" cy="5356860"/>
          </a:xfrm>
          <a:prstGeom prst="rect">
            <a:avLst/>
          </a:prstGeom>
          <a:noFill/>
          <a:ln>
            <a:noFill/>
          </a:ln>
        </p:spPr>
      </p:pic>
      <p:sp>
        <p:nvSpPr>
          <p:cNvPr id="119" name="Google Shape;119;g115053b2453_0_0"/>
          <p:cNvSpPr/>
          <p:nvPr/>
        </p:nvSpPr>
        <p:spPr>
          <a:xfrm>
            <a:off x="609600" y="1480800"/>
            <a:ext cx="8799600" cy="48438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0" name="Google Shape;120;g115053b2453_0_0"/>
          <p:cNvSpPr/>
          <p:nvPr/>
        </p:nvSpPr>
        <p:spPr>
          <a:xfrm>
            <a:off x="609600" y="1066800"/>
            <a:ext cx="5334000" cy="1000800"/>
          </a:xfrm>
          <a:prstGeom prst="rightArrow">
            <a:avLst>
              <a:gd fmla="val 100000" name="adj1"/>
              <a:gd fmla="val 50000" name="adj2"/>
            </a:avLst>
          </a:prstGeom>
          <a:solidFill>
            <a:srgbClr val="FFFFFF"/>
          </a:solidFill>
          <a:ln cap="flat" cmpd="sng" w="25400">
            <a:solidFill>
              <a:srgbClr val="F79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121" name="Google Shape;121;g115053b2453_0_0"/>
          <p:cNvSpPr txBox="1"/>
          <p:nvPr/>
        </p:nvSpPr>
        <p:spPr>
          <a:xfrm>
            <a:off x="894600" y="2067600"/>
            <a:ext cx="8437200" cy="3933900"/>
          </a:xfrm>
          <a:prstGeom prst="rect">
            <a:avLst/>
          </a:prstGeom>
          <a:noFill/>
          <a:ln>
            <a:noFill/>
          </a:ln>
        </p:spPr>
        <p:txBody>
          <a:bodyPr anchorCtr="0" anchor="t" bIns="45700" lIns="91425" spcFirstLastPara="1" rIns="91425" wrap="square" tIns="45700">
            <a:noAutofit/>
          </a:bodyPr>
          <a:lstStyle/>
          <a:p>
            <a:pPr indent="-419100" lvl="0" marL="457200" rtl="0" algn="l">
              <a:lnSpc>
                <a:spcPct val="115000"/>
              </a:lnSpc>
              <a:spcBef>
                <a:spcPts val="0"/>
              </a:spcBef>
              <a:spcAft>
                <a:spcPts val="0"/>
              </a:spcAft>
              <a:buClr>
                <a:srgbClr val="333333"/>
              </a:buClr>
              <a:buSzPts val="3000"/>
              <a:buFont typeface="Quattrocento Sans"/>
              <a:buChar char="•"/>
            </a:pPr>
            <a:r>
              <a:rPr b="1" lang="en-US" sz="2200">
                <a:solidFill>
                  <a:srgbClr val="333333"/>
                </a:solidFill>
                <a:latin typeface="Quattrocento Sans"/>
                <a:ea typeface="Quattrocento Sans"/>
                <a:cs typeface="Quattrocento Sans"/>
                <a:sym typeface="Quattrocento Sans"/>
              </a:rPr>
              <a:t>Component Testing - Kiểm thử thành phần</a:t>
            </a:r>
            <a:endParaRPr b="1" sz="2200">
              <a:solidFill>
                <a:srgbClr val="333333"/>
              </a:solidFill>
              <a:latin typeface="Quattrocento Sans"/>
              <a:ea typeface="Quattrocento Sans"/>
              <a:cs typeface="Quattrocento Sans"/>
              <a:sym typeface="Quattrocento Sans"/>
            </a:endParaRPr>
          </a:p>
          <a:p>
            <a:pPr indent="-419100" lvl="0" marL="457200" rtl="0" algn="l">
              <a:lnSpc>
                <a:spcPct val="115000"/>
              </a:lnSpc>
              <a:spcBef>
                <a:spcPts val="0"/>
              </a:spcBef>
              <a:spcAft>
                <a:spcPts val="0"/>
              </a:spcAft>
              <a:buClr>
                <a:srgbClr val="333333"/>
              </a:buClr>
              <a:buSzPts val="3000"/>
              <a:buFont typeface="Quattrocento Sans"/>
              <a:buChar char="•"/>
            </a:pPr>
            <a:r>
              <a:rPr b="1" lang="en-US" sz="2200">
                <a:solidFill>
                  <a:srgbClr val="333333"/>
                </a:solidFill>
                <a:latin typeface="Quattrocento Sans"/>
                <a:ea typeface="Quattrocento Sans"/>
                <a:cs typeface="Quattrocento Sans"/>
                <a:sym typeface="Quattrocento Sans"/>
              </a:rPr>
              <a:t>Integration Testing - Kiểm thử tích hợp</a:t>
            </a:r>
            <a:endParaRPr b="1" sz="2200">
              <a:solidFill>
                <a:srgbClr val="333333"/>
              </a:solidFill>
              <a:latin typeface="Quattrocento Sans"/>
              <a:ea typeface="Quattrocento Sans"/>
              <a:cs typeface="Quattrocento Sans"/>
              <a:sym typeface="Quattrocento Sans"/>
            </a:endParaRPr>
          </a:p>
          <a:p>
            <a:pPr indent="-419100" lvl="0" marL="457200" rtl="0" algn="l">
              <a:lnSpc>
                <a:spcPct val="115000"/>
              </a:lnSpc>
              <a:spcBef>
                <a:spcPts val="0"/>
              </a:spcBef>
              <a:spcAft>
                <a:spcPts val="0"/>
              </a:spcAft>
              <a:buClr>
                <a:srgbClr val="333333"/>
              </a:buClr>
              <a:buSzPts val="3000"/>
              <a:buFont typeface="Quattrocento Sans"/>
              <a:buChar char="•"/>
            </a:pPr>
            <a:r>
              <a:rPr b="1" lang="en-US" sz="2200">
                <a:solidFill>
                  <a:srgbClr val="333333"/>
                </a:solidFill>
                <a:latin typeface="Quattrocento Sans"/>
                <a:ea typeface="Quattrocento Sans"/>
                <a:cs typeface="Quattrocento Sans"/>
                <a:sym typeface="Quattrocento Sans"/>
              </a:rPr>
              <a:t>System Testing - Kiểm thử hệ thống</a:t>
            </a:r>
            <a:endParaRPr sz="3000">
              <a:latin typeface="Calibri"/>
              <a:ea typeface="Calibri"/>
              <a:cs typeface="Calibri"/>
              <a:sym typeface="Calibri"/>
            </a:endParaRPr>
          </a:p>
        </p:txBody>
      </p:sp>
      <p:sp>
        <p:nvSpPr>
          <p:cNvPr id="122" name="Google Shape;122;g115053b2453_0_0"/>
          <p:cNvSpPr txBox="1"/>
          <p:nvPr/>
        </p:nvSpPr>
        <p:spPr>
          <a:xfrm>
            <a:off x="913885" y="1134355"/>
            <a:ext cx="456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79646"/>
              </a:buClr>
              <a:buSzPts val="2800"/>
              <a:buFont typeface="Quattrocento Sans"/>
              <a:buNone/>
            </a:pPr>
            <a:r>
              <a:rPr b="1" i="0" lang="en-US" sz="2800" u="none" cap="none" strike="noStrike">
                <a:solidFill>
                  <a:srgbClr val="F79646"/>
                </a:solidFill>
                <a:latin typeface="Quattrocento Sans"/>
                <a:ea typeface="Quattrocento Sans"/>
                <a:cs typeface="Quattrocento Sans"/>
                <a:sym typeface="Quattrocento Sans"/>
              </a:rPr>
              <a:t>Nội dung bài học</a:t>
            </a:r>
            <a:endParaRPr b="1" i="0" sz="2800" u="none" cap="none" strike="noStrike">
              <a:solidFill>
                <a:srgbClr val="F79646"/>
              </a:solidFill>
              <a:latin typeface="Quattrocento Sans"/>
              <a:ea typeface="Quattrocento Sans"/>
              <a:cs typeface="Quattrocento Sans"/>
              <a:sym typeface="Quattrocen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115053b2453_0_347"/>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integration</a:t>
            </a:r>
            <a:r>
              <a:rPr lang="en-US"/>
              <a:t> testing</a:t>
            </a:r>
            <a:endParaRPr/>
          </a:p>
        </p:txBody>
      </p:sp>
      <p:sp>
        <p:nvSpPr>
          <p:cNvPr id="244" name="Google Shape;244;g115053b2453_0_347"/>
          <p:cNvSpPr txBox="1"/>
          <p:nvPr/>
        </p:nvSpPr>
        <p:spPr>
          <a:xfrm>
            <a:off x="391325" y="1701675"/>
            <a:ext cx="11725500" cy="5156400"/>
          </a:xfrm>
          <a:prstGeom prst="rect">
            <a:avLst/>
          </a:prstGeom>
          <a:noFill/>
          <a:ln>
            <a:noFill/>
          </a:ln>
        </p:spPr>
        <p:txBody>
          <a:bodyPr anchorCtr="0" anchor="t" bIns="45700" lIns="91425" spcFirstLastPara="1" rIns="91425" wrap="square" tIns="45700">
            <a:noAutofit/>
          </a:bodyPr>
          <a:lstStyle/>
          <a:p>
            <a:pPr indent="-336550" lvl="1" marL="742950" rtl="0" algn="l">
              <a:spcBef>
                <a:spcPts val="0"/>
              </a:spcBef>
              <a:spcAft>
                <a:spcPts val="0"/>
              </a:spcAft>
              <a:buClr>
                <a:srgbClr val="FF5A33"/>
              </a:buClr>
              <a:buSzPts val="3200"/>
              <a:buFont typeface="Quattrocento Sans"/>
              <a:buChar char="❖"/>
            </a:pPr>
            <a:r>
              <a:rPr lang="en-US" sz="3200">
                <a:latin typeface="Quattrocento Sans"/>
                <a:ea typeface="Quattrocento Sans"/>
                <a:cs typeface="Quattrocento Sans"/>
                <a:sym typeface="Quattrocento Sans"/>
              </a:rPr>
              <a:t>Kiểm thử tích hợp là mức thứ 2 trong các mức kiểm thử phần mềm. Nó được thực hiện sau Unit Testing và trước System testing.</a:t>
            </a:r>
            <a:endParaRPr sz="3200">
              <a:latin typeface="Quattrocento Sans"/>
              <a:ea typeface="Quattrocento Sans"/>
              <a:cs typeface="Quattrocento Sans"/>
              <a:sym typeface="Quattrocento Sans"/>
            </a:endParaRPr>
          </a:p>
          <a:p>
            <a:pPr indent="-336550" lvl="1" marL="742950" rtl="0" algn="l">
              <a:spcBef>
                <a:spcPts val="0"/>
              </a:spcBef>
              <a:spcAft>
                <a:spcPts val="0"/>
              </a:spcAft>
              <a:buClr>
                <a:srgbClr val="FF5A33"/>
              </a:buClr>
              <a:buSzPts val="3200"/>
              <a:buFont typeface="Quattrocento Sans"/>
              <a:buChar char="❖"/>
            </a:pPr>
            <a:r>
              <a:rPr lang="en-US" sz="3200">
                <a:latin typeface="Quattrocento Sans"/>
                <a:ea typeface="Quattrocento Sans"/>
                <a:cs typeface="Quattrocento Sans"/>
                <a:sym typeface="Quattrocento Sans"/>
              </a:rPr>
              <a:t>Kiểm thử tích hợp là một mức của kiểm thử phần mềm kiểm tra một nhóm các module nhỏ liên quan đến nhau xem chúng có hoạt động đúng chức năng như trong thiết kế hay không.</a:t>
            </a:r>
            <a:endParaRPr sz="3200">
              <a:latin typeface="Quattrocento Sans"/>
              <a:ea typeface="Quattrocento Sans"/>
              <a:cs typeface="Quattrocento Sans"/>
              <a:sym typeface="Quattrocento Sans"/>
            </a:endParaRPr>
          </a:p>
          <a:p>
            <a:pPr indent="-336550" lvl="1" marL="742950" rtl="0" algn="l">
              <a:spcBef>
                <a:spcPts val="0"/>
              </a:spcBef>
              <a:spcAft>
                <a:spcPts val="0"/>
              </a:spcAft>
              <a:buClr>
                <a:srgbClr val="FF5A33"/>
              </a:buClr>
              <a:buSzPts val="3200"/>
              <a:buFont typeface="Quattrocento Sans"/>
              <a:buChar char="❖"/>
            </a:pPr>
            <a:r>
              <a:rPr lang="en-US" sz="3200">
                <a:latin typeface="Quattrocento Sans"/>
                <a:ea typeface="Quattrocento Sans"/>
                <a:cs typeface="Quattrocento Sans"/>
                <a:sym typeface="Quattrocento Sans"/>
              </a:rPr>
              <a:t>Kiểm thử tích hợp có thể được thực hiện bởi developer, một test team chuyên biệt hay một nhóm chuyên developer/kiểm thử viên tích hợp bao gồm cả kiểm thử phi chức năng.</a:t>
            </a:r>
            <a:endParaRPr sz="3200">
              <a:solidFill>
                <a:srgbClr val="333333"/>
              </a:solidFill>
              <a:highlight>
                <a:schemeClr val="lt1"/>
              </a:highlight>
              <a:latin typeface="Quattrocento Sans"/>
              <a:ea typeface="Quattrocento Sans"/>
              <a:cs typeface="Quattrocento Sans"/>
              <a:sym typeface="Quattrocento Sans"/>
            </a:endParaRPr>
          </a:p>
        </p:txBody>
      </p:sp>
      <p:sp>
        <p:nvSpPr>
          <p:cNvPr id="245" name="Google Shape;245;g115053b2453_0_347"/>
          <p:cNvSpPr txBox="1"/>
          <p:nvPr/>
        </p:nvSpPr>
        <p:spPr>
          <a:xfrm>
            <a:off x="613350" y="901275"/>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Integration Testing - Kiểm thử tích hợp</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44">
                                            <p:txEl>
                                              <p:pRg end="0" st="0"/>
                                            </p:txEl>
                                          </p:spTgt>
                                        </p:tgtEl>
                                        <p:attrNameLst>
                                          <p:attrName>style.visibility</p:attrName>
                                        </p:attrNameLst>
                                      </p:cBhvr>
                                      <p:to>
                                        <p:strVal val="visible"/>
                                      </p:to>
                                    </p:set>
                                    <p:anim calcmode="lin" valueType="num">
                                      <p:cBhvr additive="base">
                                        <p:cTn dur="1000"/>
                                        <p:tgtEl>
                                          <p:spTgt spid="244">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44">
                                            <p:txEl>
                                              <p:pRg end="1" st="1"/>
                                            </p:txEl>
                                          </p:spTgt>
                                        </p:tgtEl>
                                        <p:attrNameLst>
                                          <p:attrName>style.visibility</p:attrName>
                                        </p:attrNameLst>
                                      </p:cBhvr>
                                      <p:to>
                                        <p:strVal val="visible"/>
                                      </p:to>
                                    </p:set>
                                    <p:anim calcmode="lin" valueType="num">
                                      <p:cBhvr additive="base">
                                        <p:cTn dur="1000"/>
                                        <p:tgtEl>
                                          <p:spTgt spid="244">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44">
                                            <p:txEl>
                                              <p:pRg end="2" st="2"/>
                                            </p:txEl>
                                          </p:spTgt>
                                        </p:tgtEl>
                                        <p:attrNameLst>
                                          <p:attrName>style.visibility</p:attrName>
                                        </p:attrNameLst>
                                      </p:cBhvr>
                                      <p:to>
                                        <p:strVal val="visible"/>
                                      </p:to>
                                    </p:set>
                                    <p:anim calcmode="lin" valueType="num">
                                      <p:cBhvr additive="base">
                                        <p:cTn dur="1000"/>
                                        <p:tgtEl>
                                          <p:spTgt spid="244">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115053b2453_0_353"/>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integration testing</a:t>
            </a:r>
            <a:endParaRPr/>
          </a:p>
        </p:txBody>
      </p:sp>
      <p:sp>
        <p:nvSpPr>
          <p:cNvPr id="251" name="Google Shape;251;g115053b2453_0_353"/>
          <p:cNvSpPr txBox="1"/>
          <p:nvPr/>
        </p:nvSpPr>
        <p:spPr>
          <a:xfrm>
            <a:off x="466500" y="850800"/>
            <a:ext cx="11484900" cy="6007200"/>
          </a:xfrm>
          <a:prstGeom prst="rect">
            <a:avLst/>
          </a:prstGeom>
          <a:noFill/>
          <a:ln>
            <a:noFill/>
          </a:ln>
        </p:spPr>
        <p:txBody>
          <a:bodyPr anchorCtr="0" anchor="t" bIns="45700" lIns="91425" spcFirstLastPara="1" rIns="91425" wrap="square" tIns="45700">
            <a:noAutofit/>
          </a:bodyPr>
          <a:lstStyle/>
          <a:p>
            <a:pPr indent="-457200" lvl="1" marL="914400" rtl="0" algn="l">
              <a:lnSpc>
                <a:spcPct val="115000"/>
              </a:lnSpc>
              <a:spcBef>
                <a:spcPts val="1400"/>
              </a:spcBef>
              <a:spcAft>
                <a:spcPts val="0"/>
              </a:spcAft>
              <a:buClr>
                <a:srgbClr val="FF5A33"/>
              </a:buClr>
              <a:buSzPts val="3600"/>
              <a:buFont typeface="Quattrocento Sans"/>
              <a:buChar char="❖"/>
            </a:pPr>
            <a:r>
              <a:rPr lang="en-US" sz="3600">
                <a:solidFill>
                  <a:srgbClr val="333333"/>
                </a:solidFill>
                <a:latin typeface="Quattrocento Sans"/>
                <a:ea typeface="Quattrocento Sans"/>
                <a:cs typeface="Quattrocento Sans"/>
                <a:sym typeface="Quattrocento Sans"/>
              </a:rPr>
              <a:t>Có 2 mức độ kiểm thử tích hợp :</a:t>
            </a:r>
            <a:endParaRPr sz="3600">
              <a:solidFill>
                <a:srgbClr val="333333"/>
              </a:solidFill>
              <a:latin typeface="Quattrocento Sans"/>
              <a:ea typeface="Quattrocento Sans"/>
              <a:cs typeface="Quattrocento Sans"/>
              <a:sym typeface="Quattrocento Sans"/>
            </a:endParaRPr>
          </a:p>
          <a:p>
            <a:pPr indent="-457200" lvl="3" marL="1828800" rtl="0" algn="l">
              <a:lnSpc>
                <a:spcPct val="115000"/>
              </a:lnSpc>
              <a:spcBef>
                <a:spcPts val="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Kiểm thử tích hợp thành phần: kiểm tra sự tương tác giữa các thành phần với điều kiện các thành phần đã pass ở phần kiểm thử thành phần trước đó</a:t>
            </a:r>
            <a:endParaRPr sz="3600">
              <a:solidFill>
                <a:srgbClr val="333333"/>
              </a:solidFill>
              <a:latin typeface="Quattrocento Sans"/>
              <a:ea typeface="Quattrocento Sans"/>
              <a:cs typeface="Quattrocento Sans"/>
              <a:sym typeface="Quattrocento Sans"/>
            </a:endParaRPr>
          </a:p>
          <a:p>
            <a:pPr indent="-457200" lvl="3" marL="1828800" rtl="0" algn="l">
              <a:lnSpc>
                <a:spcPct val="115000"/>
              </a:lnSpc>
              <a:spcBef>
                <a:spcPts val="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Kiểm thử tích hợp hệ thống: kiểm tra sự tương tác giữa các hệ thống con khác nhau và các hệ thống này đã pass ở lần kiểm thử trước đó</a:t>
            </a:r>
            <a:endParaRPr sz="3600">
              <a:solidFill>
                <a:srgbClr val="333333"/>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51">
                                            <p:txEl>
                                              <p:pRg end="0" st="0"/>
                                            </p:txEl>
                                          </p:spTgt>
                                        </p:tgtEl>
                                        <p:attrNameLst>
                                          <p:attrName>style.visibility</p:attrName>
                                        </p:attrNameLst>
                                      </p:cBhvr>
                                      <p:to>
                                        <p:strVal val="visible"/>
                                      </p:to>
                                    </p:set>
                                    <p:anim calcmode="lin" valueType="num">
                                      <p:cBhvr additive="base">
                                        <p:cTn dur="1000"/>
                                        <p:tgtEl>
                                          <p:spTgt spid="25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51">
                                            <p:txEl>
                                              <p:pRg end="1" st="1"/>
                                            </p:txEl>
                                          </p:spTgt>
                                        </p:tgtEl>
                                        <p:attrNameLst>
                                          <p:attrName>style.visibility</p:attrName>
                                        </p:attrNameLst>
                                      </p:cBhvr>
                                      <p:to>
                                        <p:strVal val="visible"/>
                                      </p:to>
                                    </p:set>
                                    <p:anim calcmode="lin" valueType="num">
                                      <p:cBhvr additive="base">
                                        <p:cTn dur="1000"/>
                                        <p:tgtEl>
                                          <p:spTgt spid="25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51">
                                            <p:txEl>
                                              <p:pRg end="2" st="2"/>
                                            </p:txEl>
                                          </p:spTgt>
                                        </p:tgtEl>
                                        <p:attrNameLst>
                                          <p:attrName>style.visibility</p:attrName>
                                        </p:attrNameLst>
                                      </p:cBhvr>
                                      <p:to>
                                        <p:strVal val="visible"/>
                                      </p:to>
                                    </p:set>
                                    <p:anim calcmode="lin" valueType="num">
                                      <p:cBhvr additive="base">
                                        <p:cTn dur="1000"/>
                                        <p:tgtEl>
                                          <p:spTgt spid="25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115053b2453_0_359"/>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integration testing</a:t>
            </a:r>
            <a:endParaRPr/>
          </a:p>
        </p:txBody>
      </p:sp>
      <p:sp>
        <p:nvSpPr>
          <p:cNvPr id="257" name="Google Shape;257;g115053b2453_0_359"/>
          <p:cNvSpPr txBox="1"/>
          <p:nvPr/>
        </p:nvSpPr>
        <p:spPr>
          <a:xfrm>
            <a:off x="617100" y="93715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Ví dụ </a:t>
            </a:r>
            <a:r>
              <a:rPr lang="en-US" sz="4000">
                <a:solidFill>
                  <a:srgbClr val="333333"/>
                </a:solidFill>
                <a:latin typeface="Quattrocento Sans"/>
                <a:ea typeface="Quattrocento Sans"/>
                <a:cs typeface="Quattrocento Sans"/>
                <a:sym typeface="Quattrocento Sans"/>
              </a:rPr>
              <a:t>kiểm thử </a:t>
            </a:r>
            <a:r>
              <a:rPr lang="en-US" sz="4000">
                <a:solidFill>
                  <a:srgbClr val="333333"/>
                </a:solidFill>
                <a:latin typeface="Quattrocento Sans"/>
                <a:ea typeface="Quattrocento Sans"/>
                <a:cs typeface="Quattrocento Sans"/>
                <a:sym typeface="Quattrocento Sans"/>
              </a:rPr>
              <a:t>tích hợp</a:t>
            </a:r>
            <a:endParaRPr sz="4000">
              <a:solidFill>
                <a:schemeClr val="dk1"/>
              </a:solidFill>
              <a:latin typeface="Quattrocento Sans"/>
              <a:ea typeface="Quattrocento Sans"/>
              <a:cs typeface="Quattrocento Sans"/>
              <a:sym typeface="Quattrocento Sans"/>
            </a:endParaRPr>
          </a:p>
        </p:txBody>
      </p:sp>
      <p:pic>
        <p:nvPicPr>
          <p:cNvPr id="258" name="Google Shape;258;g115053b2453_0_359"/>
          <p:cNvPicPr preferRelativeResize="0"/>
          <p:nvPr/>
        </p:nvPicPr>
        <p:blipFill>
          <a:blip r:embed="rId3">
            <a:alphaModFix/>
          </a:blip>
          <a:stretch>
            <a:fillRect/>
          </a:stretch>
        </p:blipFill>
        <p:spPr>
          <a:xfrm>
            <a:off x="3054325" y="1737550"/>
            <a:ext cx="5444674" cy="5023075"/>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115053b2453_0_413"/>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integration testing</a:t>
            </a:r>
            <a:endParaRPr/>
          </a:p>
        </p:txBody>
      </p:sp>
      <p:sp>
        <p:nvSpPr>
          <p:cNvPr id="264" name="Google Shape;264;g115053b2453_0_413"/>
          <p:cNvSpPr txBox="1"/>
          <p:nvPr/>
        </p:nvSpPr>
        <p:spPr>
          <a:xfrm>
            <a:off x="617100" y="1596575"/>
            <a:ext cx="11286600" cy="5157300"/>
          </a:xfrm>
          <a:prstGeom prst="rect">
            <a:avLst/>
          </a:prstGeom>
          <a:noFill/>
          <a:ln>
            <a:noFill/>
          </a:ln>
        </p:spPr>
        <p:txBody>
          <a:bodyPr anchorCtr="0" anchor="t" bIns="45700" lIns="91425" spcFirstLastPara="1" rIns="91425" wrap="square" tIns="45700">
            <a:noAutofit/>
          </a:bodyPr>
          <a:lstStyle/>
          <a:p>
            <a:pPr indent="-342900" lvl="1" marL="742950" rtl="0" algn="l">
              <a:spcBef>
                <a:spcPts val="480"/>
              </a:spcBef>
              <a:spcAft>
                <a:spcPts val="0"/>
              </a:spcAft>
              <a:buClr>
                <a:srgbClr val="FF5A33"/>
              </a:buClr>
              <a:buSzPts val="3300"/>
              <a:buFont typeface="Quattrocento Sans"/>
              <a:buChar char="❖"/>
            </a:pPr>
            <a:r>
              <a:rPr lang="en-US" sz="3300">
                <a:solidFill>
                  <a:srgbClr val="172B4D"/>
                </a:solidFill>
                <a:latin typeface="Quattrocento Sans"/>
                <a:ea typeface="Quattrocento Sans"/>
                <a:cs typeface="Quattrocento Sans"/>
                <a:sym typeface="Quattrocento Sans"/>
              </a:rPr>
              <a:t>Big Bang là phương pháp kiểm thử tích hợp thường được sử dụng cho những dự án nhỏ. Trong kiểm tra tích hợp Big Bang, tất cả những module sẽ được tích hợp và kiểm tra cùng một thời điểm. </a:t>
            </a:r>
            <a:endParaRPr sz="3300">
              <a:solidFill>
                <a:srgbClr val="172B4D"/>
              </a:solidFill>
              <a:latin typeface="Quattrocento Sans"/>
              <a:ea typeface="Quattrocento Sans"/>
              <a:cs typeface="Quattrocento Sans"/>
              <a:sym typeface="Quattrocento Sans"/>
            </a:endParaRPr>
          </a:p>
          <a:p>
            <a:pPr indent="-342900" lvl="1" marL="742950" rtl="0" algn="l">
              <a:spcBef>
                <a:spcPts val="480"/>
              </a:spcBef>
              <a:spcAft>
                <a:spcPts val="0"/>
              </a:spcAft>
              <a:buClr>
                <a:srgbClr val="FF5A33"/>
              </a:buClr>
              <a:buSzPts val="3300"/>
              <a:buFont typeface="Quattrocento Sans"/>
              <a:buChar char="❖"/>
            </a:pPr>
            <a:r>
              <a:rPr lang="en-US" sz="3300">
                <a:solidFill>
                  <a:srgbClr val="172B4D"/>
                </a:solidFill>
                <a:latin typeface="Quattrocento Sans"/>
                <a:ea typeface="Quattrocento Sans"/>
                <a:cs typeface="Quattrocento Sans"/>
                <a:sym typeface="Quattrocento Sans"/>
              </a:rPr>
              <a:t>Phương pháp này được thực </a:t>
            </a:r>
            <a:endParaRPr sz="3300">
              <a:solidFill>
                <a:srgbClr val="172B4D"/>
              </a:solidFill>
              <a:latin typeface="Quattrocento Sans"/>
              <a:ea typeface="Quattrocento Sans"/>
              <a:cs typeface="Quattrocento Sans"/>
              <a:sym typeface="Quattrocento Sans"/>
            </a:endParaRPr>
          </a:p>
          <a:p>
            <a:pPr indent="0" lvl="0" marL="742950" rtl="0" algn="l">
              <a:spcBef>
                <a:spcPts val="480"/>
              </a:spcBef>
              <a:spcAft>
                <a:spcPts val="0"/>
              </a:spcAft>
              <a:buNone/>
            </a:pPr>
            <a:r>
              <a:rPr lang="en-US" sz="3300">
                <a:solidFill>
                  <a:srgbClr val="172B4D"/>
                </a:solidFill>
                <a:latin typeface="Quattrocento Sans"/>
                <a:ea typeface="Quattrocento Sans"/>
                <a:cs typeface="Quattrocento Sans"/>
                <a:sym typeface="Quattrocento Sans"/>
              </a:rPr>
              <a:t>hiện khi team kiểm thử nhận </a:t>
            </a:r>
            <a:endParaRPr sz="3300">
              <a:solidFill>
                <a:srgbClr val="172B4D"/>
              </a:solidFill>
              <a:latin typeface="Quattrocento Sans"/>
              <a:ea typeface="Quattrocento Sans"/>
              <a:cs typeface="Quattrocento Sans"/>
              <a:sym typeface="Quattrocento Sans"/>
            </a:endParaRPr>
          </a:p>
          <a:p>
            <a:pPr indent="0" lvl="0" marL="742950" rtl="0" algn="l">
              <a:spcBef>
                <a:spcPts val="480"/>
              </a:spcBef>
              <a:spcAft>
                <a:spcPts val="0"/>
              </a:spcAft>
              <a:buNone/>
            </a:pPr>
            <a:r>
              <a:rPr lang="en-US" sz="3300">
                <a:solidFill>
                  <a:srgbClr val="172B4D"/>
                </a:solidFill>
                <a:latin typeface="Quattrocento Sans"/>
                <a:ea typeface="Quattrocento Sans"/>
                <a:cs typeface="Quattrocento Sans"/>
                <a:sym typeface="Quattrocento Sans"/>
              </a:rPr>
              <a:t>được toàn bộ phần mềm</a:t>
            </a:r>
            <a:endParaRPr sz="3300">
              <a:solidFill>
                <a:srgbClr val="172B4D"/>
              </a:solidFill>
              <a:latin typeface="Quattrocento Sans"/>
              <a:ea typeface="Quattrocento Sans"/>
              <a:cs typeface="Quattrocento Sans"/>
              <a:sym typeface="Quattrocento Sans"/>
            </a:endParaRPr>
          </a:p>
        </p:txBody>
      </p:sp>
      <p:sp>
        <p:nvSpPr>
          <p:cNvPr id="265" name="Google Shape;265;g115053b2453_0_413"/>
          <p:cNvSpPr txBox="1"/>
          <p:nvPr/>
        </p:nvSpPr>
        <p:spPr>
          <a:xfrm>
            <a:off x="617100" y="93715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Giới thiệu về </a:t>
            </a:r>
            <a:r>
              <a:rPr lang="en-US" sz="4000">
                <a:solidFill>
                  <a:srgbClr val="333333"/>
                </a:solidFill>
                <a:latin typeface="Quattrocento Sans"/>
                <a:ea typeface="Quattrocento Sans"/>
                <a:cs typeface="Quattrocento Sans"/>
                <a:sym typeface="Quattrocento Sans"/>
              </a:rPr>
              <a:t>phương pháp kiểm thử Bigbang</a:t>
            </a:r>
            <a:endParaRPr sz="4000">
              <a:solidFill>
                <a:schemeClr val="dk1"/>
              </a:solidFill>
              <a:latin typeface="Quattrocento Sans"/>
              <a:ea typeface="Quattrocento Sans"/>
              <a:cs typeface="Quattrocento Sans"/>
              <a:sym typeface="Quattrocento Sans"/>
            </a:endParaRPr>
          </a:p>
        </p:txBody>
      </p:sp>
      <p:pic>
        <p:nvPicPr>
          <p:cNvPr id="266" name="Google Shape;266;g115053b2453_0_413"/>
          <p:cNvPicPr preferRelativeResize="0"/>
          <p:nvPr/>
        </p:nvPicPr>
        <p:blipFill>
          <a:blip r:embed="rId3">
            <a:alphaModFix/>
          </a:blip>
          <a:stretch>
            <a:fillRect/>
          </a:stretch>
        </p:blipFill>
        <p:spPr>
          <a:xfrm>
            <a:off x="6877575" y="3316475"/>
            <a:ext cx="4550826" cy="3437399"/>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4">
                                            <p:txEl>
                                              <p:pRg end="0" st="0"/>
                                            </p:txEl>
                                          </p:spTgt>
                                        </p:tgtEl>
                                        <p:attrNameLst>
                                          <p:attrName>style.visibility</p:attrName>
                                        </p:attrNameLst>
                                      </p:cBhvr>
                                      <p:to>
                                        <p:strVal val="visible"/>
                                      </p:to>
                                    </p:set>
                                    <p:anim calcmode="lin" valueType="num">
                                      <p:cBhvr additive="base">
                                        <p:cTn dur="1000"/>
                                        <p:tgtEl>
                                          <p:spTgt spid="264">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4">
                                            <p:txEl>
                                              <p:pRg end="1" st="1"/>
                                            </p:txEl>
                                          </p:spTgt>
                                        </p:tgtEl>
                                        <p:attrNameLst>
                                          <p:attrName>style.visibility</p:attrName>
                                        </p:attrNameLst>
                                      </p:cBhvr>
                                      <p:to>
                                        <p:strVal val="visible"/>
                                      </p:to>
                                    </p:set>
                                    <p:anim calcmode="lin" valueType="num">
                                      <p:cBhvr additive="base">
                                        <p:cTn dur="1000"/>
                                        <p:tgtEl>
                                          <p:spTgt spid="264">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4">
                                            <p:txEl>
                                              <p:pRg end="2" st="2"/>
                                            </p:txEl>
                                          </p:spTgt>
                                        </p:tgtEl>
                                        <p:attrNameLst>
                                          <p:attrName>style.visibility</p:attrName>
                                        </p:attrNameLst>
                                      </p:cBhvr>
                                      <p:to>
                                        <p:strVal val="visible"/>
                                      </p:to>
                                    </p:set>
                                    <p:anim calcmode="lin" valueType="num">
                                      <p:cBhvr additive="base">
                                        <p:cTn dur="1000"/>
                                        <p:tgtEl>
                                          <p:spTgt spid="264">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4">
                                            <p:txEl>
                                              <p:pRg end="3" st="3"/>
                                            </p:txEl>
                                          </p:spTgt>
                                        </p:tgtEl>
                                        <p:attrNameLst>
                                          <p:attrName>style.visibility</p:attrName>
                                        </p:attrNameLst>
                                      </p:cBhvr>
                                      <p:to>
                                        <p:strVal val="visible"/>
                                      </p:to>
                                    </p:set>
                                    <p:anim calcmode="lin" valueType="num">
                                      <p:cBhvr additive="base">
                                        <p:cTn dur="1000"/>
                                        <p:tgtEl>
                                          <p:spTgt spid="264">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115053b2453_0_444"/>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integration testing</a:t>
            </a:r>
            <a:endParaRPr/>
          </a:p>
        </p:txBody>
      </p:sp>
      <p:sp>
        <p:nvSpPr>
          <p:cNvPr id="272" name="Google Shape;272;g115053b2453_0_444"/>
          <p:cNvSpPr txBox="1"/>
          <p:nvPr/>
        </p:nvSpPr>
        <p:spPr>
          <a:xfrm>
            <a:off x="617100" y="1596575"/>
            <a:ext cx="11286600" cy="5157300"/>
          </a:xfrm>
          <a:prstGeom prst="rect">
            <a:avLst/>
          </a:prstGeom>
          <a:noFill/>
          <a:ln>
            <a:noFill/>
          </a:ln>
        </p:spPr>
        <p:txBody>
          <a:bodyPr anchorCtr="0" anchor="t" bIns="45700" lIns="91425" spcFirstLastPara="1" rIns="91425" wrap="square" tIns="45700">
            <a:noAutofit/>
          </a:bodyPr>
          <a:lstStyle/>
          <a:p>
            <a:pPr indent="-368300" lvl="1" marL="742950" rtl="0" algn="l">
              <a:lnSpc>
                <a:spcPct val="100000"/>
              </a:lnSpc>
              <a:spcBef>
                <a:spcPts val="0"/>
              </a:spcBef>
              <a:spcAft>
                <a:spcPts val="0"/>
              </a:spcAft>
              <a:buClr>
                <a:srgbClr val="FF5A33"/>
              </a:buClr>
              <a:buSzPts val="3700"/>
              <a:buFont typeface="Quattrocento Sans"/>
              <a:buChar char="❖"/>
            </a:pPr>
            <a:r>
              <a:rPr lang="en-US" sz="3700">
                <a:solidFill>
                  <a:srgbClr val="333333"/>
                </a:solidFill>
                <a:latin typeface="Quattrocento Sans"/>
                <a:ea typeface="Quattrocento Sans"/>
                <a:cs typeface="Quattrocento Sans"/>
                <a:sym typeface="Quattrocento Sans"/>
              </a:rPr>
              <a:t>Khó khăn trong việc phát hiện bug.</a:t>
            </a:r>
            <a:endParaRPr sz="3700">
              <a:solidFill>
                <a:srgbClr val="333333"/>
              </a:solidFill>
              <a:latin typeface="Quattrocento Sans"/>
              <a:ea typeface="Quattrocento Sans"/>
              <a:cs typeface="Quattrocento Sans"/>
              <a:sym typeface="Quattrocento Sans"/>
            </a:endParaRPr>
          </a:p>
          <a:p>
            <a:pPr indent="-368300" lvl="1" marL="742950" rtl="0" algn="l">
              <a:lnSpc>
                <a:spcPct val="100000"/>
              </a:lnSpc>
              <a:spcBef>
                <a:spcPts val="0"/>
              </a:spcBef>
              <a:spcAft>
                <a:spcPts val="0"/>
              </a:spcAft>
              <a:buClr>
                <a:srgbClr val="FF5A33"/>
              </a:buClr>
              <a:buSzPts val="3700"/>
              <a:buFont typeface="Quattrocento Sans"/>
              <a:buChar char="❖"/>
            </a:pPr>
            <a:r>
              <a:rPr lang="en-US" sz="3700">
                <a:solidFill>
                  <a:srgbClr val="333333"/>
                </a:solidFill>
                <a:latin typeface="Quattrocento Sans"/>
                <a:ea typeface="Quattrocento Sans"/>
                <a:cs typeface="Quattrocento Sans"/>
                <a:sym typeface="Quattrocento Sans"/>
              </a:rPr>
              <a:t>Có thể bỏ qua các bug giao diện nhỏ trong quá trình tìm bug.</a:t>
            </a:r>
            <a:endParaRPr sz="3700">
              <a:solidFill>
                <a:srgbClr val="333333"/>
              </a:solidFill>
              <a:latin typeface="Quattrocento Sans"/>
              <a:ea typeface="Quattrocento Sans"/>
              <a:cs typeface="Quattrocento Sans"/>
              <a:sym typeface="Quattrocento Sans"/>
            </a:endParaRPr>
          </a:p>
          <a:p>
            <a:pPr indent="-368300" lvl="1" marL="742950" rtl="0" algn="l">
              <a:lnSpc>
                <a:spcPct val="100000"/>
              </a:lnSpc>
              <a:spcBef>
                <a:spcPts val="0"/>
              </a:spcBef>
              <a:spcAft>
                <a:spcPts val="0"/>
              </a:spcAft>
              <a:buClr>
                <a:srgbClr val="FF5A33"/>
              </a:buClr>
              <a:buSzPts val="3700"/>
              <a:buFont typeface="Quattrocento Sans"/>
              <a:buChar char="❖"/>
            </a:pPr>
            <a:r>
              <a:rPr lang="en-US" sz="3700">
                <a:solidFill>
                  <a:srgbClr val="333333"/>
                </a:solidFill>
                <a:latin typeface="Quattrocento Sans"/>
                <a:ea typeface="Quattrocento Sans"/>
                <a:cs typeface="Quattrocento Sans"/>
                <a:sym typeface="Quattrocento Sans"/>
              </a:rPr>
              <a:t>Vì các module được kiểm thử cùng 1 lúc nên các module có nguy cơ bị cô lập trong quá trình kiểm thử.</a:t>
            </a:r>
            <a:endParaRPr sz="3700">
              <a:solidFill>
                <a:srgbClr val="172B4D"/>
              </a:solidFill>
              <a:latin typeface="Quattrocento Sans"/>
              <a:ea typeface="Quattrocento Sans"/>
              <a:cs typeface="Quattrocento Sans"/>
              <a:sym typeface="Quattrocento Sans"/>
            </a:endParaRPr>
          </a:p>
        </p:txBody>
      </p:sp>
      <p:sp>
        <p:nvSpPr>
          <p:cNvPr id="273" name="Google Shape;273;g115053b2453_0_444"/>
          <p:cNvSpPr txBox="1"/>
          <p:nvPr/>
        </p:nvSpPr>
        <p:spPr>
          <a:xfrm>
            <a:off x="617100" y="93715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Nhược điểm</a:t>
            </a:r>
            <a:r>
              <a:rPr lang="en-US" sz="4000">
                <a:solidFill>
                  <a:srgbClr val="333333"/>
                </a:solidFill>
                <a:latin typeface="Quattrocento Sans"/>
                <a:ea typeface="Quattrocento Sans"/>
                <a:cs typeface="Quattrocento Sans"/>
                <a:sym typeface="Quattrocento Sans"/>
              </a:rPr>
              <a:t> phương pháp kiểm thử Bigbang</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2">
                                            <p:txEl>
                                              <p:pRg end="0" st="0"/>
                                            </p:txEl>
                                          </p:spTgt>
                                        </p:tgtEl>
                                        <p:attrNameLst>
                                          <p:attrName>style.visibility</p:attrName>
                                        </p:attrNameLst>
                                      </p:cBhvr>
                                      <p:to>
                                        <p:strVal val="visible"/>
                                      </p:to>
                                    </p:set>
                                    <p:anim calcmode="lin" valueType="num">
                                      <p:cBhvr additive="base">
                                        <p:cTn dur="1000"/>
                                        <p:tgtEl>
                                          <p:spTgt spid="272">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2">
                                            <p:txEl>
                                              <p:pRg end="1" st="1"/>
                                            </p:txEl>
                                          </p:spTgt>
                                        </p:tgtEl>
                                        <p:attrNameLst>
                                          <p:attrName>style.visibility</p:attrName>
                                        </p:attrNameLst>
                                      </p:cBhvr>
                                      <p:to>
                                        <p:strVal val="visible"/>
                                      </p:to>
                                    </p:set>
                                    <p:anim calcmode="lin" valueType="num">
                                      <p:cBhvr additive="base">
                                        <p:cTn dur="1000"/>
                                        <p:tgtEl>
                                          <p:spTgt spid="272">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2">
                                            <p:txEl>
                                              <p:pRg end="2" st="2"/>
                                            </p:txEl>
                                          </p:spTgt>
                                        </p:tgtEl>
                                        <p:attrNameLst>
                                          <p:attrName>style.visibility</p:attrName>
                                        </p:attrNameLst>
                                      </p:cBhvr>
                                      <p:to>
                                        <p:strVal val="visible"/>
                                      </p:to>
                                    </p:set>
                                    <p:anim calcmode="lin" valueType="num">
                                      <p:cBhvr additive="base">
                                        <p:cTn dur="1000"/>
                                        <p:tgtEl>
                                          <p:spTgt spid="272">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g115053b2453_0_420"/>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integration testing</a:t>
            </a:r>
            <a:endParaRPr/>
          </a:p>
        </p:txBody>
      </p:sp>
      <p:sp>
        <p:nvSpPr>
          <p:cNvPr id="279" name="Google Shape;279;g115053b2453_0_420"/>
          <p:cNvSpPr txBox="1"/>
          <p:nvPr/>
        </p:nvSpPr>
        <p:spPr>
          <a:xfrm>
            <a:off x="347400" y="1632100"/>
            <a:ext cx="11844600" cy="5157300"/>
          </a:xfrm>
          <a:prstGeom prst="rect">
            <a:avLst/>
          </a:prstGeom>
          <a:noFill/>
          <a:ln>
            <a:noFill/>
          </a:ln>
        </p:spPr>
        <p:txBody>
          <a:bodyPr anchorCtr="0" anchor="t" bIns="45700" lIns="91425" spcFirstLastPara="1" rIns="91425" wrap="square" tIns="45700">
            <a:noAutofit/>
          </a:bodyPr>
          <a:lstStyle/>
          <a:p>
            <a:pPr indent="-311150" lvl="1" marL="742950" rtl="0" algn="l">
              <a:spcBef>
                <a:spcPts val="480"/>
              </a:spcBef>
              <a:spcAft>
                <a:spcPts val="0"/>
              </a:spcAft>
              <a:buClr>
                <a:srgbClr val="FF5A33"/>
              </a:buClr>
              <a:buSzPts val="2800"/>
              <a:buFont typeface="Quattrocento Sans"/>
              <a:buChar char="❖"/>
            </a:pPr>
            <a:r>
              <a:rPr lang="en-US" sz="2800">
                <a:solidFill>
                  <a:srgbClr val="172B4D"/>
                </a:solidFill>
                <a:latin typeface="Quattrocento Sans"/>
                <a:ea typeface="Quattrocento Sans"/>
                <a:cs typeface="Quattrocento Sans"/>
                <a:sym typeface="Quattrocento Sans"/>
              </a:rPr>
              <a:t>Top Down là phương pháp kiểm thử tích hợp từ trên xuống dưới theo dòng điều khiển của hệ thống phần mềm. Sử dụng phương pháp Top Down sẽ giúp việc tìm kiếm bug trong từng module dễ dàng hơn rất nhiều và có thể tìm được lỗi lớn trong các module được ưu tiên. Tuy nhiên, để thực hiện phương pháp Top Down, ta cần rất nhiều Stubs, đồng thời khiến các module ở mức độ thấp </a:t>
            </a:r>
            <a:endParaRPr sz="2800">
              <a:solidFill>
                <a:srgbClr val="172B4D"/>
              </a:solidFill>
              <a:latin typeface="Quattrocento Sans"/>
              <a:ea typeface="Quattrocento Sans"/>
              <a:cs typeface="Quattrocento Sans"/>
              <a:sym typeface="Quattrocento Sans"/>
            </a:endParaRPr>
          </a:p>
          <a:p>
            <a:pPr indent="0" lvl="0" marL="742950" rtl="0" algn="l">
              <a:spcBef>
                <a:spcPts val="480"/>
              </a:spcBef>
              <a:spcAft>
                <a:spcPts val="0"/>
              </a:spcAft>
              <a:buNone/>
            </a:pPr>
            <a:r>
              <a:rPr lang="en-US" sz="2800">
                <a:solidFill>
                  <a:srgbClr val="172B4D"/>
                </a:solidFill>
                <a:latin typeface="Quattrocento Sans"/>
                <a:ea typeface="Quattrocento Sans"/>
                <a:cs typeface="Quattrocento Sans"/>
                <a:sym typeface="Quattrocento Sans"/>
              </a:rPr>
              <a:t>hơn không được kiểm thử đầy đủ.</a:t>
            </a:r>
            <a:endParaRPr sz="2800">
              <a:solidFill>
                <a:srgbClr val="1B1B1B"/>
              </a:solidFill>
              <a:latin typeface="Quattrocento Sans"/>
              <a:ea typeface="Quattrocento Sans"/>
              <a:cs typeface="Quattrocento Sans"/>
              <a:sym typeface="Quattrocento Sans"/>
            </a:endParaRPr>
          </a:p>
          <a:p>
            <a:pPr indent="0" lvl="0" marL="1600200" marR="342900" rtl="0" algn="l">
              <a:spcBef>
                <a:spcPts val="0"/>
              </a:spcBef>
              <a:spcAft>
                <a:spcPts val="0"/>
              </a:spcAft>
              <a:buNone/>
            </a:pPr>
            <a:r>
              <a:t/>
            </a:r>
            <a:endParaRPr sz="2200">
              <a:solidFill>
                <a:srgbClr val="1B1B1B"/>
              </a:solidFill>
              <a:latin typeface="Quattrocento Sans"/>
              <a:ea typeface="Quattrocento Sans"/>
              <a:cs typeface="Quattrocento Sans"/>
              <a:sym typeface="Quattrocento Sans"/>
            </a:endParaRPr>
          </a:p>
        </p:txBody>
      </p:sp>
      <p:sp>
        <p:nvSpPr>
          <p:cNvPr id="280" name="Google Shape;280;g115053b2453_0_420"/>
          <p:cNvSpPr txBox="1"/>
          <p:nvPr/>
        </p:nvSpPr>
        <p:spPr>
          <a:xfrm>
            <a:off x="347400" y="925300"/>
            <a:ext cx="11172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Giới thiệu về phương pháp kiểm thử </a:t>
            </a:r>
            <a:r>
              <a:rPr lang="en-US" sz="4000">
                <a:solidFill>
                  <a:srgbClr val="333333"/>
                </a:solidFill>
                <a:latin typeface="Quattrocento Sans"/>
                <a:ea typeface="Quattrocento Sans"/>
                <a:cs typeface="Quattrocento Sans"/>
                <a:sym typeface="Quattrocento Sans"/>
              </a:rPr>
              <a:t>Top Down</a:t>
            </a:r>
            <a:endParaRPr sz="4000">
              <a:solidFill>
                <a:schemeClr val="dk1"/>
              </a:solidFill>
              <a:latin typeface="Quattrocento Sans"/>
              <a:ea typeface="Quattrocento Sans"/>
              <a:cs typeface="Quattrocento Sans"/>
              <a:sym typeface="Quattrocento Sans"/>
            </a:endParaRPr>
          </a:p>
        </p:txBody>
      </p:sp>
      <p:pic>
        <p:nvPicPr>
          <p:cNvPr id="281" name="Google Shape;281;g115053b2453_0_420"/>
          <p:cNvPicPr preferRelativeResize="0"/>
          <p:nvPr/>
        </p:nvPicPr>
        <p:blipFill>
          <a:blip r:embed="rId3">
            <a:alphaModFix/>
          </a:blip>
          <a:stretch>
            <a:fillRect/>
          </a:stretch>
        </p:blipFill>
        <p:spPr>
          <a:xfrm>
            <a:off x="7159875" y="4191200"/>
            <a:ext cx="5032125" cy="2542175"/>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9">
                                            <p:txEl>
                                              <p:pRg end="0" st="0"/>
                                            </p:txEl>
                                          </p:spTgt>
                                        </p:tgtEl>
                                        <p:attrNameLst>
                                          <p:attrName>style.visibility</p:attrName>
                                        </p:attrNameLst>
                                      </p:cBhvr>
                                      <p:to>
                                        <p:strVal val="visible"/>
                                      </p:to>
                                    </p:set>
                                    <p:anim calcmode="lin" valueType="num">
                                      <p:cBhvr additive="base">
                                        <p:cTn dur="1000"/>
                                        <p:tgtEl>
                                          <p:spTgt spid="279">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9">
                                            <p:txEl>
                                              <p:pRg end="1" st="1"/>
                                            </p:txEl>
                                          </p:spTgt>
                                        </p:tgtEl>
                                        <p:attrNameLst>
                                          <p:attrName>style.visibility</p:attrName>
                                        </p:attrNameLst>
                                      </p:cBhvr>
                                      <p:to>
                                        <p:strVal val="visible"/>
                                      </p:to>
                                    </p:set>
                                    <p:anim calcmode="lin" valueType="num">
                                      <p:cBhvr additive="base">
                                        <p:cTn dur="1000"/>
                                        <p:tgtEl>
                                          <p:spTgt spid="279">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9">
                                            <p:txEl>
                                              <p:pRg end="2" st="2"/>
                                            </p:txEl>
                                          </p:spTgt>
                                        </p:tgtEl>
                                        <p:attrNameLst>
                                          <p:attrName>style.visibility</p:attrName>
                                        </p:attrNameLst>
                                      </p:cBhvr>
                                      <p:to>
                                        <p:strVal val="visible"/>
                                      </p:to>
                                    </p:set>
                                    <p:anim calcmode="lin" valueType="num">
                                      <p:cBhvr additive="base">
                                        <p:cTn dur="1000"/>
                                        <p:tgtEl>
                                          <p:spTgt spid="279">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g115053b2453_0_427"/>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integration testing</a:t>
            </a:r>
            <a:endParaRPr/>
          </a:p>
        </p:txBody>
      </p:sp>
      <p:sp>
        <p:nvSpPr>
          <p:cNvPr id="287" name="Google Shape;287;g115053b2453_0_427"/>
          <p:cNvSpPr txBox="1"/>
          <p:nvPr/>
        </p:nvSpPr>
        <p:spPr>
          <a:xfrm>
            <a:off x="347400" y="1632100"/>
            <a:ext cx="11788200" cy="5157300"/>
          </a:xfrm>
          <a:prstGeom prst="rect">
            <a:avLst/>
          </a:prstGeom>
          <a:noFill/>
          <a:ln>
            <a:noFill/>
          </a:ln>
        </p:spPr>
        <p:txBody>
          <a:bodyPr anchorCtr="0" anchor="t" bIns="45700" lIns="91425" spcFirstLastPara="1" rIns="91425" wrap="square" tIns="45700">
            <a:noAutofit/>
          </a:bodyPr>
          <a:lstStyle/>
          <a:p>
            <a:pPr indent="-304800" lvl="1" marL="742950" rtl="0" algn="l">
              <a:spcBef>
                <a:spcPts val="480"/>
              </a:spcBef>
              <a:spcAft>
                <a:spcPts val="0"/>
              </a:spcAft>
              <a:buClr>
                <a:srgbClr val="FF5A33"/>
              </a:buClr>
              <a:buSzPts val="2700"/>
              <a:buFont typeface="Quattrocento Sans"/>
              <a:buChar char="❖"/>
            </a:pPr>
            <a:r>
              <a:rPr lang="en-US" sz="2700">
                <a:solidFill>
                  <a:srgbClr val="172B4D"/>
                </a:solidFill>
                <a:latin typeface="Quattrocento Sans"/>
                <a:ea typeface="Quattrocento Sans"/>
                <a:cs typeface="Quattrocento Sans"/>
                <a:sym typeface="Quattrocento Sans"/>
              </a:rPr>
              <a:t>Bottom Up là phương pháp kiểm thử tích hợp ngược lại so với phương pháp Top Down. Nhờ việc tiếp cận các module từ thấp lên cao, lập trình viên có thể dễ dàng phát hiện những lỗi cơ bản nhất của phần mềm, đồng thời tìm kiếm và khắc phục lỗi ngay cả khi không cần đợi các module tích hợp lại với nhau. Tuy nhiên, phương pháp Bottom Up có sẽ không giữ được nguyên mẫu đầu tiên của hệ thống và </a:t>
            </a:r>
            <a:endParaRPr sz="2700">
              <a:solidFill>
                <a:srgbClr val="172B4D"/>
              </a:solidFill>
              <a:latin typeface="Quattrocento Sans"/>
              <a:ea typeface="Quattrocento Sans"/>
              <a:cs typeface="Quattrocento Sans"/>
              <a:sym typeface="Quattrocento Sans"/>
            </a:endParaRPr>
          </a:p>
          <a:p>
            <a:pPr indent="0" lvl="0" marL="742950" rtl="0" algn="l">
              <a:spcBef>
                <a:spcPts val="480"/>
              </a:spcBef>
              <a:spcAft>
                <a:spcPts val="0"/>
              </a:spcAft>
              <a:buNone/>
            </a:pPr>
            <a:r>
              <a:rPr lang="en-US" sz="2700">
                <a:solidFill>
                  <a:srgbClr val="172B4D"/>
                </a:solidFill>
                <a:latin typeface="Quattrocento Sans"/>
                <a:ea typeface="Quattrocento Sans"/>
                <a:cs typeface="Quattrocento Sans"/>
                <a:sym typeface="Quattrocento Sans"/>
              </a:rPr>
              <a:t>có thể khiến module quan trọng </a:t>
            </a:r>
            <a:endParaRPr sz="2700">
              <a:solidFill>
                <a:srgbClr val="172B4D"/>
              </a:solidFill>
              <a:latin typeface="Quattrocento Sans"/>
              <a:ea typeface="Quattrocento Sans"/>
              <a:cs typeface="Quattrocento Sans"/>
              <a:sym typeface="Quattrocento Sans"/>
            </a:endParaRPr>
          </a:p>
          <a:p>
            <a:pPr indent="0" lvl="0" marL="742950" rtl="0" algn="l">
              <a:spcBef>
                <a:spcPts val="480"/>
              </a:spcBef>
              <a:spcAft>
                <a:spcPts val="0"/>
              </a:spcAft>
              <a:buNone/>
            </a:pPr>
            <a:r>
              <a:rPr lang="en-US" sz="2700">
                <a:solidFill>
                  <a:srgbClr val="172B4D"/>
                </a:solidFill>
                <a:latin typeface="Quattrocento Sans"/>
                <a:ea typeface="Quattrocento Sans"/>
                <a:cs typeface="Quattrocento Sans"/>
                <a:sym typeface="Quattrocento Sans"/>
              </a:rPr>
              <a:t>của hệ thống xảy ra lỗi.</a:t>
            </a:r>
            <a:endParaRPr sz="2700">
              <a:solidFill>
                <a:srgbClr val="1B1B1B"/>
              </a:solidFill>
              <a:latin typeface="Quattrocento Sans"/>
              <a:ea typeface="Quattrocento Sans"/>
              <a:cs typeface="Quattrocento Sans"/>
              <a:sym typeface="Quattrocento Sans"/>
            </a:endParaRPr>
          </a:p>
          <a:p>
            <a:pPr indent="0" lvl="0" marL="1600200" marR="342900" rtl="0" algn="l">
              <a:spcBef>
                <a:spcPts val="0"/>
              </a:spcBef>
              <a:spcAft>
                <a:spcPts val="0"/>
              </a:spcAft>
              <a:buNone/>
            </a:pPr>
            <a:r>
              <a:t/>
            </a:r>
            <a:endParaRPr sz="2200">
              <a:solidFill>
                <a:srgbClr val="1B1B1B"/>
              </a:solidFill>
              <a:latin typeface="Quattrocento Sans"/>
              <a:ea typeface="Quattrocento Sans"/>
              <a:cs typeface="Quattrocento Sans"/>
              <a:sym typeface="Quattrocento Sans"/>
            </a:endParaRPr>
          </a:p>
        </p:txBody>
      </p:sp>
      <p:sp>
        <p:nvSpPr>
          <p:cNvPr id="288" name="Google Shape;288;g115053b2453_0_427"/>
          <p:cNvSpPr txBox="1"/>
          <p:nvPr/>
        </p:nvSpPr>
        <p:spPr>
          <a:xfrm>
            <a:off x="617100" y="937150"/>
            <a:ext cx="114171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Giới thiệu về phương pháp kiểm thử </a:t>
            </a:r>
            <a:r>
              <a:rPr lang="en-US" sz="4000">
                <a:solidFill>
                  <a:srgbClr val="333333"/>
                </a:solidFill>
                <a:latin typeface="Quattrocento Sans"/>
                <a:ea typeface="Quattrocento Sans"/>
                <a:cs typeface="Quattrocento Sans"/>
                <a:sym typeface="Quattrocento Sans"/>
              </a:rPr>
              <a:t>Bottom Up</a:t>
            </a:r>
            <a:endParaRPr sz="4000">
              <a:solidFill>
                <a:schemeClr val="dk1"/>
              </a:solidFill>
              <a:latin typeface="Quattrocento Sans"/>
              <a:ea typeface="Quattrocento Sans"/>
              <a:cs typeface="Quattrocento Sans"/>
              <a:sym typeface="Quattrocento Sans"/>
            </a:endParaRPr>
          </a:p>
        </p:txBody>
      </p:sp>
      <p:pic>
        <p:nvPicPr>
          <p:cNvPr id="289" name="Google Shape;289;g115053b2453_0_427"/>
          <p:cNvPicPr preferRelativeResize="0"/>
          <p:nvPr/>
        </p:nvPicPr>
        <p:blipFill>
          <a:blip r:embed="rId3">
            <a:alphaModFix/>
          </a:blip>
          <a:stretch>
            <a:fillRect/>
          </a:stretch>
        </p:blipFill>
        <p:spPr>
          <a:xfrm>
            <a:off x="6621650" y="3731225"/>
            <a:ext cx="5023225" cy="2956975"/>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7">
                                            <p:txEl>
                                              <p:pRg end="0" st="0"/>
                                            </p:txEl>
                                          </p:spTgt>
                                        </p:tgtEl>
                                        <p:attrNameLst>
                                          <p:attrName>style.visibility</p:attrName>
                                        </p:attrNameLst>
                                      </p:cBhvr>
                                      <p:to>
                                        <p:strVal val="visible"/>
                                      </p:to>
                                    </p:set>
                                    <p:anim calcmode="lin" valueType="num">
                                      <p:cBhvr additive="base">
                                        <p:cTn dur="1000"/>
                                        <p:tgtEl>
                                          <p:spTgt spid="287">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7">
                                            <p:txEl>
                                              <p:pRg end="1" st="1"/>
                                            </p:txEl>
                                          </p:spTgt>
                                        </p:tgtEl>
                                        <p:attrNameLst>
                                          <p:attrName>style.visibility</p:attrName>
                                        </p:attrNameLst>
                                      </p:cBhvr>
                                      <p:to>
                                        <p:strVal val="visible"/>
                                      </p:to>
                                    </p:set>
                                    <p:anim calcmode="lin" valueType="num">
                                      <p:cBhvr additive="base">
                                        <p:cTn dur="1000"/>
                                        <p:tgtEl>
                                          <p:spTgt spid="287">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7">
                                            <p:txEl>
                                              <p:pRg end="2" st="2"/>
                                            </p:txEl>
                                          </p:spTgt>
                                        </p:tgtEl>
                                        <p:attrNameLst>
                                          <p:attrName>style.visibility</p:attrName>
                                        </p:attrNameLst>
                                      </p:cBhvr>
                                      <p:to>
                                        <p:strVal val="visible"/>
                                      </p:to>
                                    </p:set>
                                    <p:anim calcmode="lin" valueType="num">
                                      <p:cBhvr additive="base">
                                        <p:cTn dur="1000"/>
                                        <p:tgtEl>
                                          <p:spTgt spid="287">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7">
                                            <p:txEl>
                                              <p:pRg end="3" st="3"/>
                                            </p:txEl>
                                          </p:spTgt>
                                        </p:tgtEl>
                                        <p:attrNameLst>
                                          <p:attrName>style.visibility</p:attrName>
                                        </p:attrNameLst>
                                      </p:cBhvr>
                                      <p:to>
                                        <p:strVal val="visible"/>
                                      </p:to>
                                    </p:set>
                                    <p:anim calcmode="lin" valueType="num">
                                      <p:cBhvr additive="base">
                                        <p:cTn dur="1000"/>
                                        <p:tgtEl>
                                          <p:spTgt spid="287">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g115053b2453_0_36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integration testing</a:t>
            </a:r>
            <a:endParaRPr/>
          </a:p>
        </p:txBody>
      </p:sp>
      <p:sp>
        <p:nvSpPr>
          <p:cNvPr id="295" name="Google Shape;295;g115053b2453_0_366"/>
          <p:cNvSpPr txBox="1"/>
          <p:nvPr/>
        </p:nvSpPr>
        <p:spPr>
          <a:xfrm>
            <a:off x="347400" y="1632100"/>
            <a:ext cx="11649000" cy="5141100"/>
          </a:xfrm>
          <a:prstGeom prst="rect">
            <a:avLst/>
          </a:prstGeom>
          <a:noFill/>
          <a:ln>
            <a:noFill/>
          </a:ln>
        </p:spPr>
        <p:txBody>
          <a:bodyPr anchorCtr="0" anchor="t" bIns="45700" lIns="91425" spcFirstLastPara="1" rIns="91425" wrap="square" tIns="45700">
            <a:normAutofit/>
          </a:bodyPr>
          <a:lstStyle/>
          <a:p>
            <a:pPr indent="-355600" lvl="1" marL="742950" rtl="0" algn="l">
              <a:lnSpc>
                <a:spcPct val="100000"/>
              </a:lnSpc>
              <a:spcBef>
                <a:spcPts val="2400"/>
              </a:spcBef>
              <a:spcAft>
                <a:spcPts val="0"/>
              </a:spcAft>
              <a:buClr>
                <a:srgbClr val="FF5A33"/>
              </a:buClr>
              <a:buSzPts val="3500"/>
              <a:buFont typeface="Quattrocento Sans"/>
              <a:buChar char="❖"/>
            </a:pPr>
            <a:r>
              <a:rPr lang="en-US" sz="3500">
                <a:solidFill>
                  <a:srgbClr val="333333"/>
                </a:solidFill>
                <a:latin typeface="Quattrocento Sans"/>
                <a:ea typeface="Quattrocento Sans"/>
                <a:cs typeface="Quattrocento Sans"/>
                <a:sym typeface="Quattrocento Sans"/>
              </a:rPr>
              <a:t>Thiết kế phần mềm và hệ thống.</a:t>
            </a:r>
            <a:endParaRPr sz="3500">
              <a:solidFill>
                <a:srgbClr val="333333"/>
              </a:solidFill>
              <a:latin typeface="Quattrocento Sans"/>
              <a:ea typeface="Quattrocento Sans"/>
              <a:cs typeface="Quattrocento Sans"/>
              <a:sym typeface="Quattrocento Sans"/>
            </a:endParaRPr>
          </a:p>
          <a:p>
            <a:pPr indent="-355600" lvl="1" marL="742950" rtl="0" algn="l">
              <a:lnSpc>
                <a:spcPct val="100000"/>
              </a:lnSpc>
              <a:spcBef>
                <a:spcPts val="0"/>
              </a:spcBef>
              <a:spcAft>
                <a:spcPts val="0"/>
              </a:spcAft>
              <a:buClr>
                <a:srgbClr val="FF5A33"/>
              </a:buClr>
              <a:buSzPts val="3500"/>
              <a:buFont typeface="Quattrocento Sans"/>
              <a:buChar char="❖"/>
            </a:pPr>
            <a:r>
              <a:rPr lang="en-US" sz="3500">
                <a:solidFill>
                  <a:srgbClr val="333333"/>
                </a:solidFill>
                <a:latin typeface="Quattrocento Sans"/>
                <a:ea typeface="Quattrocento Sans"/>
                <a:cs typeface="Quattrocento Sans"/>
                <a:sym typeface="Quattrocento Sans"/>
              </a:rPr>
              <a:t>Sơ đồ phân rã chức năng.</a:t>
            </a:r>
            <a:endParaRPr sz="3500">
              <a:solidFill>
                <a:srgbClr val="333333"/>
              </a:solidFill>
              <a:latin typeface="Quattrocento Sans"/>
              <a:ea typeface="Quattrocento Sans"/>
              <a:cs typeface="Quattrocento Sans"/>
              <a:sym typeface="Quattrocento Sans"/>
            </a:endParaRPr>
          </a:p>
          <a:p>
            <a:pPr indent="-355600" lvl="1" marL="742950" rtl="0" algn="l">
              <a:lnSpc>
                <a:spcPct val="100000"/>
              </a:lnSpc>
              <a:spcBef>
                <a:spcPts val="0"/>
              </a:spcBef>
              <a:spcAft>
                <a:spcPts val="0"/>
              </a:spcAft>
              <a:buClr>
                <a:srgbClr val="FF5A33"/>
              </a:buClr>
              <a:buSzPts val="3500"/>
              <a:buFont typeface="Noto Sans Symbols"/>
              <a:buChar char="❖"/>
            </a:pPr>
            <a:r>
              <a:rPr lang="en-US" sz="3500">
                <a:solidFill>
                  <a:srgbClr val="333333"/>
                </a:solidFill>
                <a:latin typeface="Quattrocento Sans"/>
                <a:ea typeface="Quattrocento Sans"/>
                <a:cs typeface="Quattrocento Sans"/>
                <a:sym typeface="Quattrocento Sans"/>
              </a:rPr>
              <a:t>Giao diện và đặc tả giao thức </a:t>
            </a:r>
            <a:endParaRPr sz="3500">
              <a:solidFill>
                <a:srgbClr val="333333"/>
              </a:solidFill>
              <a:latin typeface="Quattrocento Sans"/>
              <a:ea typeface="Quattrocento Sans"/>
              <a:cs typeface="Quattrocento Sans"/>
              <a:sym typeface="Quattrocento Sans"/>
            </a:endParaRPr>
          </a:p>
          <a:p>
            <a:pPr indent="-355600" lvl="1" marL="742950" rtl="0" algn="l">
              <a:lnSpc>
                <a:spcPct val="100000"/>
              </a:lnSpc>
              <a:spcBef>
                <a:spcPts val="0"/>
              </a:spcBef>
              <a:spcAft>
                <a:spcPts val="0"/>
              </a:spcAft>
              <a:buClr>
                <a:srgbClr val="FF5A33"/>
              </a:buClr>
              <a:buSzPts val="3500"/>
              <a:buFont typeface="Noto Sans Symbols"/>
              <a:buChar char="❖"/>
            </a:pPr>
            <a:r>
              <a:rPr lang="en-US" sz="3500">
                <a:solidFill>
                  <a:srgbClr val="333333"/>
                </a:solidFill>
                <a:latin typeface="Quattrocento Sans"/>
                <a:ea typeface="Quattrocento Sans"/>
                <a:cs typeface="Quattrocento Sans"/>
                <a:sym typeface="Quattrocento Sans"/>
              </a:rPr>
              <a:t>Kiến trúc ở mức thành phần và hệ thống</a:t>
            </a:r>
            <a:endParaRPr sz="3500">
              <a:solidFill>
                <a:srgbClr val="333333"/>
              </a:solidFill>
              <a:latin typeface="Quattrocento Sans"/>
              <a:ea typeface="Quattrocento Sans"/>
              <a:cs typeface="Quattrocento Sans"/>
              <a:sym typeface="Quattrocento Sans"/>
            </a:endParaRPr>
          </a:p>
          <a:p>
            <a:pPr indent="-355600" lvl="1" marL="742950" rtl="0" algn="l">
              <a:lnSpc>
                <a:spcPct val="100000"/>
              </a:lnSpc>
              <a:spcBef>
                <a:spcPts val="0"/>
              </a:spcBef>
              <a:spcAft>
                <a:spcPts val="0"/>
              </a:spcAft>
              <a:buClr>
                <a:srgbClr val="FF5A33"/>
              </a:buClr>
              <a:buSzPts val="3500"/>
              <a:buFont typeface="Noto Sans Symbols"/>
              <a:buChar char="❖"/>
            </a:pPr>
            <a:r>
              <a:rPr lang="en-US" sz="3500">
                <a:solidFill>
                  <a:srgbClr val="333333"/>
                </a:solidFill>
                <a:latin typeface="Quattrocento Sans"/>
                <a:ea typeface="Quattrocento Sans"/>
                <a:cs typeface="Quattrocento Sans"/>
                <a:sym typeface="Quattrocento Sans"/>
              </a:rPr>
              <a:t>Định nghĩa giao diện bên ngoài.</a:t>
            </a:r>
            <a:endParaRPr sz="3500">
              <a:solidFill>
                <a:srgbClr val="333333"/>
              </a:solidFill>
              <a:latin typeface="Quattrocento Sans"/>
              <a:ea typeface="Quattrocento Sans"/>
              <a:cs typeface="Quattrocento Sans"/>
              <a:sym typeface="Quattrocento Sans"/>
            </a:endParaRPr>
          </a:p>
        </p:txBody>
      </p:sp>
      <p:sp>
        <p:nvSpPr>
          <p:cNvPr id="296" name="Google Shape;296;g115053b2453_0_366"/>
          <p:cNvSpPr txBox="1"/>
          <p:nvPr/>
        </p:nvSpPr>
        <p:spPr>
          <a:xfrm>
            <a:off x="617100" y="93715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Cơ sở đầu vào để kiểm thử tích hợp</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5">
                                            <p:txEl>
                                              <p:pRg end="0" st="0"/>
                                            </p:txEl>
                                          </p:spTgt>
                                        </p:tgtEl>
                                        <p:attrNameLst>
                                          <p:attrName>style.visibility</p:attrName>
                                        </p:attrNameLst>
                                      </p:cBhvr>
                                      <p:to>
                                        <p:strVal val="visible"/>
                                      </p:to>
                                    </p:set>
                                    <p:anim calcmode="lin" valueType="num">
                                      <p:cBhvr additive="base">
                                        <p:cTn dur="1000"/>
                                        <p:tgtEl>
                                          <p:spTgt spid="295">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5">
                                            <p:txEl>
                                              <p:pRg end="1" st="1"/>
                                            </p:txEl>
                                          </p:spTgt>
                                        </p:tgtEl>
                                        <p:attrNameLst>
                                          <p:attrName>style.visibility</p:attrName>
                                        </p:attrNameLst>
                                      </p:cBhvr>
                                      <p:to>
                                        <p:strVal val="visible"/>
                                      </p:to>
                                    </p:set>
                                    <p:anim calcmode="lin" valueType="num">
                                      <p:cBhvr additive="base">
                                        <p:cTn dur="1000"/>
                                        <p:tgtEl>
                                          <p:spTgt spid="295">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5">
                                            <p:txEl>
                                              <p:pRg end="2" st="2"/>
                                            </p:txEl>
                                          </p:spTgt>
                                        </p:tgtEl>
                                        <p:attrNameLst>
                                          <p:attrName>style.visibility</p:attrName>
                                        </p:attrNameLst>
                                      </p:cBhvr>
                                      <p:to>
                                        <p:strVal val="visible"/>
                                      </p:to>
                                    </p:set>
                                    <p:anim calcmode="lin" valueType="num">
                                      <p:cBhvr additive="base">
                                        <p:cTn dur="1000"/>
                                        <p:tgtEl>
                                          <p:spTgt spid="295">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5">
                                            <p:txEl>
                                              <p:pRg end="3" st="3"/>
                                            </p:txEl>
                                          </p:spTgt>
                                        </p:tgtEl>
                                        <p:attrNameLst>
                                          <p:attrName>style.visibility</p:attrName>
                                        </p:attrNameLst>
                                      </p:cBhvr>
                                      <p:to>
                                        <p:strVal val="visible"/>
                                      </p:to>
                                    </p:set>
                                    <p:anim calcmode="lin" valueType="num">
                                      <p:cBhvr additive="base">
                                        <p:cTn dur="1000"/>
                                        <p:tgtEl>
                                          <p:spTgt spid="295">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5">
                                            <p:txEl>
                                              <p:pRg end="4" st="4"/>
                                            </p:txEl>
                                          </p:spTgt>
                                        </p:tgtEl>
                                        <p:attrNameLst>
                                          <p:attrName>style.visibility</p:attrName>
                                        </p:attrNameLst>
                                      </p:cBhvr>
                                      <p:to>
                                        <p:strVal val="visible"/>
                                      </p:to>
                                    </p:set>
                                    <p:anim calcmode="lin" valueType="num">
                                      <p:cBhvr additive="base">
                                        <p:cTn dur="1000"/>
                                        <p:tgtEl>
                                          <p:spTgt spid="295">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g115053b2453_0_378"/>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integration testing</a:t>
            </a:r>
            <a:endParaRPr/>
          </a:p>
        </p:txBody>
      </p:sp>
      <p:sp>
        <p:nvSpPr>
          <p:cNvPr id="302" name="Google Shape;302;g115053b2453_0_378"/>
          <p:cNvSpPr txBox="1"/>
          <p:nvPr/>
        </p:nvSpPr>
        <p:spPr>
          <a:xfrm>
            <a:off x="347400" y="1632100"/>
            <a:ext cx="11649000" cy="5141100"/>
          </a:xfrm>
          <a:prstGeom prst="rect">
            <a:avLst/>
          </a:prstGeom>
          <a:noFill/>
          <a:ln>
            <a:noFill/>
          </a:ln>
        </p:spPr>
        <p:txBody>
          <a:bodyPr anchorCtr="0" anchor="t" bIns="45700" lIns="91425" spcFirstLastPara="1" rIns="91425" wrap="square" tIns="45700">
            <a:normAutofit/>
          </a:bodyPr>
          <a:lstStyle/>
          <a:p>
            <a:pPr indent="-355600" lvl="1" marL="742950" rtl="0" algn="l">
              <a:lnSpc>
                <a:spcPct val="100000"/>
              </a:lnSpc>
              <a:spcBef>
                <a:spcPts val="2400"/>
              </a:spcBef>
              <a:spcAft>
                <a:spcPts val="0"/>
              </a:spcAft>
              <a:buClr>
                <a:srgbClr val="FF5A33"/>
              </a:buClr>
              <a:buSzPts val="3500"/>
              <a:buFont typeface="Quattrocento Sans"/>
              <a:buChar char="❖"/>
            </a:pPr>
            <a:r>
              <a:rPr lang="en-US" sz="3800">
                <a:solidFill>
                  <a:srgbClr val="333333"/>
                </a:solidFill>
                <a:latin typeface="Quattrocento Sans"/>
                <a:ea typeface="Quattrocento Sans"/>
                <a:cs typeface="Quattrocento Sans"/>
                <a:sym typeface="Quattrocento Sans"/>
              </a:rPr>
              <a:t>Hệ thống con, cơ sở dữ liệu, cơ sở hạ tầng .</a:t>
            </a:r>
            <a:endParaRPr sz="3800">
              <a:solidFill>
                <a:srgbClr val="333333"/>
              </a:solidFill>
              <a:latin typeface="Quattrocento Sans"/>
              <a:ea typeface="Quattrocento Sans"/>
              <a:cs typeface="Quattrocento Sans"/>
              <a:sym typeface="Quattrocento Sans"/>
            </a:endParaRPr>
          </a:p>
          <a:p>
            <a:pPr indent="-374650" lvl="1" marL="742950" rtl="0" algn="l">
              <a:lnSpc>
                <a:spcPct val="100000"/>
              </a:lnSpc>
              <a:spcBef>
                <a:spcPts val="0"/>
              </a:spcBef>
              <a:spcAft>
                <a:spcPts val="0"/>
              </a:spcAft>
              <a:buClr>
                <a:srgbClr val="FF5A33"/>
              </a:buClr>
              <a:buSzPts val="3800"/>
              <a:buFont typeface="Quattrocento Sans"/>
              <a:buChar char="❖"/>
            </a:pPr>
            <a:r>
              <a:rPr lang="en-US" sz="3800">
                <a:solidFill>
                  <a:srgbClr val="333333"/>
                </a:solidFill>
                <a:latin typeface="Quattrocento Sans"/>
                <a:ea typeface="Quattrocento Sans"/>
                <a:cs typeface="Quattrocento Sans"/>
                <a:sym typeface="Quattrocento Sans"/>
              </a:rPr>
              <a:t>Giao diện lập trình ứng dụng API.</a:t>
            </a:r>
            <a:endParaRPr sz="3800">
              <a:solidFill>
                <a:srgbClr val="333333"/>
              </a:solidFill>
              <a:latin typeface="Quattrocento Sans"/>
              <a:ea typeface="Quattrocento Sans"/>
              <a:cs typeface="Quattrocento Sans"/>
              <a:sym typeface="Quattrocento Sans"/>
            </a:endParaRPr>
          </a:p>
        </p:txBody>
      </p:sp>
      <p:sp>
        <p:nvSpPr>
          <p:cNvPr id="303" name="Google Shape;303;g115053b2453_0_378"/>
          <p:cNvSpPr txBox="1"/>
          <p:nvPr/>
        </p:nvSpPr>
        <p:spPr>
          <a:xfrm>
            <a:off x="617100" y="93715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lnSpc>
                <a:spcPct val="115000"/>
              </a:lnSpc>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Đối tượng kiểm thử tích hợp</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02">
                                            <p:txEl>
                                              <p:pRg end="0" st="0"/>
                                            </p:txEl>
                                          </p:spTgt>
                                        </p:tgtEl>
                                        <p:attrNameLst>
                                          <p:attrName>style.visibility</p:attrName>
                                        </p:attrNameLst>
                                      </p:cBhvr>
                                      <p:to>
                                        <p:strVal val="visible"/>
                                      </p:to>
                                    </p:set>
                                    <p:anim calcmode="lin" valueType="num">
                                      <p:cBhvr additive="base">
                                        <p:cTn dur="1000"/>
                                        <p:tgtEl>
                                          <p:spTgt spid="302">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02">
                                            <p:txEl>
                                              <p:pRg end="1" st="1"/>
                                            </p:txEl>
                                          </p:spTgt>
                                        </p:tgtEl>
                                        <p:attrNameLst>
                                          <p:attrName>style.visibility</p:attrName>
                                        </p:attrNameLst>
                                      </p:cBhvr>
                                      <p:to>
                                        <p:strVal val="visible"/>
                                      </p:to>
                                    </p:set>
                                    <p:anim calcmode="lin" valueType="num">
                                      <p:cBhvr additive="base">
                                        <p:cTn dur="1000"/>
                                        <p:tgtEl>
                                          <p:spTgt spid="302">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g115053b2453_0_384"/>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integration testing</a:t>
            </a:r>
            <a:endParaRPr/>
          </a:p>
        </p:txBody>
      </p:sp>
      <p:sp>
        <p:nvSpPr>
          <p:cNvPr id="309" name="Google Shape;309;g115053b2453_0_384"/>
          <p:cNvSpPr txBox="1"/>
          <p:nvPr/>
        </p:nvSpPr>
        <p:spPr>
          <a:xfrm>
            <a:off x="347400" y="1632100"/>
            <a:ext cx="11649000" cy="5141100"/>
          </a:xfrm>
          <a:prstGeom prst="rect">
            <a:avLst/>
          </a:prstGeom>
          <a:noFill/>
          <a:ln>
            <a:noFill/>
          </a:ln>
        </p:spPr>
        <p:txBody>
          <a:bodyPr anchorCtr="0" anchor="t" bIns="45700" lIns="91425" spcFirstLastPara="1" rIns="91425" wrap="square" tIns="45700">
            <a:normAutofit/>
          </a:bodyPr>
          <a:lstStyle/>
          <a:p>
            <a:pPr indent="-361950" lvl="1" marL="742950" rtl="0" algn="l">
              <a:lnSpc>
                <a:spcPct val="100000"/>
              </a:lnSpc>
              <a:spcBef>
                <a:spcPts val="2400"/>
              </a:spcBef>
              <a:spcAft>
                <a:spcPts val="0"/>
              </a:spcAft>
              <a:buClr>
                <a:srgbClr val="FF5A33"/>
              </a:buClr>
              <a:buSzPts val="3600"/>
              <a:buFont typeface="Quattrocento Sans"/>
              <a:buChar char="❖"/>
            </a:pPr>
            <a:r>
              <a:rPr lang="en-US" sz="3300">
                <a:solidFill>
                  <a:srgbClr val="333333"/>
                </a:solidFill>
                <a:latin typeface="Quattrocento Sans"/>
                <a:ea typeface="Quattrocento Sans"/>
                <a:cs typeface="Quattrocento Sans"/>
                <a:sym typeface="Quattrocento Sans"/>
              </a:rPr>
              <a:t>Giảm rủi ro, bằng cách kiểm thử các tích hợp rủi ro cao trước.</a:t>
            </a:r>
            <a:endParaRPr sz="3300">
              <a:solidFill>
                <a:srgbClr val="333333"/>
              </a:solidFill>
              <a:latin typeface="Quattrocento Sans"/>
              <a:ea typeface="Quattrocento Sans"/>
              <a:cs typeface="Quattrocento Sans"/>
              <a:sym typeface="Quattrocento Sans"/>
            </a:endParaRPr>
          </a:p>
          <a:p>
            <a:pPr indent="-342900" lvl="1" marL="742950" rtl="0" algn="l">
              <a:lnSpc>
                <a:spcPct val="115000"/>
              </a:lnSpc>
              <a:spcBef>
                <a:spcPts val="0"/>
              </a:spcBef>
              <a:spcAft>
                <a:spcPts val="0"/>
              </a:spcAft>
              <a:buClr>
                <a:srgbClr val="FF5A33"/>
              </a:buClr>
              <a:buSzPts val="3300"/>
              <a:buFont typeface="Arial"/>
              <a:buChar char="❖"/>
            </a:pPr>
            <a:r>
              <a:rPr lang="en-US" sz="3300">
                <a:solidFill>
                  <a:srgbClr val="333333"/>
                </a:solidFill>
                <a:latin typeface="Quattrocento Sans"/>
                <a:ea typeface="Quattrocento Sans"/>
                <a:cs typeface="Quattrocento Sans"/>
                <a:sym typeface="Quattrocento Sans"/>
              </a:rPr>
              <a:t>Xác định xem hành vi chức năng và phi chức năng của giao diện có đúng như được thiết kế và chỉ định không.</a:t>
            </a:r>
            <a:endParaRPr sz="3300">
              <a:solidFill>
                <a:srgbClr val="333333"/>
              </a:solidFill>
              <a:latin typeface="Quattrocento Sans"/>
              <a:ea typeface="Quattrocento Sans"/>
              <a:cs typeface="Quattrocento Sans"/>
              <a:sym typeface="Quattrocento Sans"/>
            </a:endParaRPr>
          </a:p>
          <a:p>
            <a:pPr indent="-342900" lvl="1" marL="742950" rtl="0" algn="l">
              <a:lnSpc>
                <a:spcPct val="115000"/>
              </a:lnSpc>
              <a:spcBef>
                <a:spcPts val="0"/>
              </a:spcBef>
              <a:spcAft>
                <a:spcPts val="0"/>
              </a:spcAft>
              <a:buClr>
                <a:srgbClr val="FF5A33"/>
              </a:buClr>
              <a:buSzPts val="3300"/>
              <a:buFont typeface="Arial"/>
              <a:buChar char="❖"/>
            </a:pPr>
            <a:r>
              <a:rPr lang="en-US" sz="3300">
                <a:solidFill>
                  <a:srgbClr val="333333"/>
                </a:solidFill>
                <a:latin typeface="Quattrocento Sans"/>
                <a:ea typeface="Quattrocento Sans"/>
                <a:cs typeface="Quattrocento Sans"/>
                <a:sym typeface="Quattrocento Sans"/>
              </a:rPr>
              <a:t>Xây dựng niềm tin vào chất lượng của giao diện.</a:t>
            </a:r>
            <a:endParaRPr sz="3300">
              <a:solidFill>
                <a:srgbClr val="333333"/>
              </a:solidFill>
              <a:latin typeface="Quattrocento Sans"/>
              <a:ea typeface="Quattrocento Sans"/>
              <a:cs typeface="Quattrocento Sans"/>
              <a:sym typeface="Quattrocento Sans"/>
            </a:endParaRPr>
          </a:p>
          <a:p>
            <a:pPr indent="-342900" lvl="1" marL="742950" rtl="0" algn="l">
              <a:lnSpc>
                <a:spcPct val="115000"/>
              </a:lnSpc>
              <a:spcBef>
                <a:spcPts val="0"/>
              </a:spcBef>
              <a:spcAft>
                <a:spcPts val="0"/>
              </a:spcAft>
              <a:buClr>
                <a:srgbClr val="FF5A33"/>
              </a:buClr>
              <a:buSzPts val="3300"/>
              <a:buFont typeface="Arial"/>
              <a:buChar char="❖"/>
            </a:pPr>
            <a:r>
              <a:rPr lang="en-US" sz="3300">
                <a:solidFill>
                  <a:srgbClr val="333333"/>
                </a:solidFill>
                <a:latin typeface="Quattrocento Sans"/>
                <a:ea typeface="Quattrocento Sans"/>
                <a:cs typeface="Quattrocento Sans"/>
                <a:sym typeface="Quattrocento Sans"/>
              </a:rPr>
              <a:t>Phát hiện lỗi trong chính giao diện hoặc trong thành phần hoặc hệ thống đang được kiểm thử cùng nhau.</a:t>
            </a:r>
            <a:endParaRPr sz="3300">
              <a:solidFill>
                <a:srgbClr val="333333"/>
              </a:solidFill>
              <a:latin typeface="Quattrocento Sans"/>
              <a:ea typeface="Quattrocento Sans"/>
              <a:cs typeface="Quattrocento Sans"/>
              <a:sym typeface="Quattrocento Sans"/>
            </a:endParaRPr>
          </a:p>
          <a:p>
            <a:pPr indent="-342900" lvl="1" marL="742950" rtl="0" algn="l">
              <a:lnSpc>
                <a:spcPct val="115000"/>
              </a:lnSpc>
              <a:spcBef>
                <a:spcPts val="0"/>
              </a:spcBef>
              <a:spcAft>
                <a:spcPts val="0"/>
              </a:spcAft>
              <a:buClr>
                <a:srgbClr val="FF5A33"/>
              </a:buClr>
              <a:buSzPts val="3300"/>
              <a:buFont typeface="Arial"/>
              <a:buChar char="❖"/>
            </a:pPr>
            <a:r>
              <a:rPr lang="en-US" sz="3300">
                <a:solidFill>
                  <a:srgbClr val="333333"/>
                </a:solidFill>
                <a:latin typeface="Quattrocento Sans"/>
                <a:ea typeface="Quattrocento Sans"/>
                <a:cs typeface="Quattrocento Sans"/>
                <a:sym typeface="Quattrocento Sans"/>
              </a:rPr>
              <a:t>Ngăn ngừa tình trạng lọt lỗi xuống lần thử nghiệm sau.</a:t>
            </a:r>
            <a:endParaRPr sz="4400">
              <a:solidFill>
                <a:srgbClr val="333333"/>
              </a:solidFill>
              <a:latin typeface="Quattrocento Sans"/>
              <a:ea typeface="Quattrocento Sans"/>
              <a:cs typeface="Quattrocento Sans"/>
              <a:sym typeface="Quattrocento Sans"/>
            </a:endParaRPr>
          </a:p>
        </p:txBody>
      </p:sp>
      <p:sp>
        <p:nvSpPr>
          <p:cNvPr id="310" name="Google Shape;310;g115053b2453_0_384"/>
          <p:cNvSpPr txBox="1"/>
          <p:nvPr/>
        </p:nvSpPr>
        <p:spPr>
          <a:xfrm>
            <a:off x="617100" y="93715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Ưu điểm</a:t>
            </a:r>
            <a:r>
              <a:rPr lang="en-US" sz="4000">
                <a:solidFill>
                  <a:srgbClr val="333333"/>
                </a:solidFill>
                <a:latin typeface="Quattrocento Sans"/>
                <a:ea typeface="Quattrocento Sans"/>
                <a:cs typeface="Quattrocento Sans"/>
                <a:sym typeface="Quattrocento Sans"/>
              </a:rPr>
              <a:t> kiểm thử tích hợp</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09">
                                            <p:txEl>
                                              <p:pRg end="0" st="0"/>
                                            </p:txEl>
                                          </p:spTgt>
                                        </p:tgtEl>
                                        <p:attrNameLst>
                                          <p:attrName>style.visibility</p:attrName>
                                        </p:attrNameLst>
                                      </p:cBhvr>
                                      <p:to>
                                        <p:strVal val="visible"/>
                                      </p:to>
                                    </p:set>
                                    <p:anim calcmode="lin" valueType="num">
                                      <p:cBhvr additive="base">
                                        <p:cTn dur="1000"/>
                                        <p:tgtEl>
                                          <p:spTgt spid="309">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09">
                                            <p:txEl>
                                              <p:pRg end="1" st="1"/>
                                            </p:txEl>
                                          </p:spTgt>
                                        </p:tgtEl>
                                        <p:attrNameLst>
                                          <p:attrName>style.visibility</p:attrName>
                                        </p:attrNameLst>
                                      </p:cBhvr>
                                      <p:to>
                                        <p:strVal val="visible"/>
                                      </p:to>
                                    </p:set>
                                    <p:anim calcmode="lin" valueType="num">
                                      <p:cBhvr additive="base">
                                        <p:cTn dur="1000"/>
                                        <p:tgtEl>
                                          <p:spTgt spid="309">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09">
                                            <p:txEl>
                                              <p:pRg end="2" st="2"/>
                                            </p:txEl>
                                          </p:spTgt>
                                        </p:tgtEl>
                                        <p:attrNameLst>
                                          <p:attrName>style.visibility</p:attrName>
                                        </p:attrNameLst>
                                      </p:cBhvr>
                                      <p:to>
                                        <p:strVal val="visible"/>
                                      </p:to>
                                    </p:set>
                                    <p:anim calcmode="lin" valueType="num">
                                      <p:cBhvr additive="base">
                                        <p:cTn dur="1000"/>
                                        <p:tgtEl>
                                          <p:spTgt spid="309">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09">
                                            <p:txEl>
                                              <p:pRg end="3" st="3"/>
                                            </p:txEl>
                                          </p:spTgt>
                                        </p:tgtEl>
                                        <p:attrNameLst>
                                          <p:attrName>style.visibility</p:attrName>
                                        </p:attrNameLst>
                                      </p:cBhvr>
                                      <p:to>
                                        <p:strVal val="visible"/>
                                      </p:to>
                                    </p:set>
                                    <p:anim calcmode="lin" valueType="num">
                                      <p:cBhvr additive="base">
                                        <p:cTn dur="1000"/>
                                        <p:tgtEl>
                                          <p:spTgt spid="309">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09">
                                            <p:txEl>
                                              <p:pRg end="4" st="4"/>
                                            </p:txEl>
                                          </p:spTgt>
                                        </p:tgtEl>
                                        <p:attrNameLst>
                                          <p:attrName>style.visibility</p:attrName>
                                        </p:attrNameLst>
                                      </p:cBhvr>
                                      <p:to>
                                        <p:strVal val="visible"/>
                                      </p:to>
                                    </p:set>
                                    <p:anim calcmode="lin" valueType="num">
                                      <p:cBhvr additive="base">
                                        <p:cTn dur="1000"/>
                                        <p:tgtEl>
                                          <p:spTgt spid="309">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g115053b2453_0_210"/>
          <p:cNvSpPr/>
          <p:nvPr/>
        </p:nvSpPr>
        <p:spPr>
          <a:xfrm>
            <a:off x="3471675" y="3049625"/>
            <a:ext cx="8900100" cy="92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rPr b="1" lang="en-US" sz="5400" cap="small">
                <a:solidFill>
                  <a:srgbClr val="FFA15D"/>
                </a:solidFill>
                <a:latin typeface="Calibri"/>
                <a:ea typeface="Calibri"/>
                <a:cs typeface="Calibri"/>
                <a:sym typeface="Calibri"/>
              </a:rPr>
              <a:t>kiểm thử thành phần</a:t>
            </a:r>
            <a:endParaRPr b="1" i="0" sz="5400" u="none" cap="small" strike="noStrike">
              <a:solidFill>
                <a:srgbClr val="FFA15D"/>
              </a:solidFill>
              <a:latin typeface="Calibri"/>
              <a:ea typeface="Calibri"/>
              <a:cs typeface="Calibri"/>
              <a:sym typeface="Calibri"/>
            </a:endParaRPr>
          </a:p>
        </p:txBody>
      </p:sp>
      <p:cxnSp>
        <p:nvCxnSpPr>
          <p:cNvPr id="128" name="Google Shape;128;g115053b2453_0_210"/>
          <p:cNvCxnSpPr/>
          <p:nvPr/>
        </p:nvCxnSpPr>
        <p:spPr>
          <a:xfrm>
            <a:off x="762000" y="3886200"/>
            <a:ext cx="10744200" cy="0"/>
          </a:xfrm>
          <a:prstGeom prst="straightConnector1">
            <a:avLst/>
          </a:prstGeom>
          <a:noFill/>
          <a:ln cap="flat" cmpd="thinThick" w="76200">
            <a:solidFill>
              <a:srgbClr val="FF0000"/>
            </a:solidFill>
            <a:prstDash val="solid"/>
            <a:round/>
            <a:headEnd len="sm" w="sm" type="none"/>
            <a:tailEnd len="sm" w="sm" type="none"/>
          </a:ln>
        </p:spPr>
      </p:cxnSp>
      <p:pic>
        <p:nvPicPr>
          <p:cNvPr id="129" name="Google Shape;129;g115053b2453_0_210"/>
          <p:cNvPicPr preferRelativeResize="0"/>
          <p:nvPr/>
        </p:nvPicPr>
        <p:blipFill rotWithShape="1">
          <a:blip r:embed="rId3">
            <a:alphaModFix/>
          </a:blip>
          <a:srcRect b="0" l="0" r="0" t="0"/>
          <a:stretch/>
        </p:blipFill>
        <p:spPr>
          <a:xfrm>
            <a:off x="1037870" y="1143000"/>
            <a:ext cx="2543400" cy="37821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g115053b2453_0_390"/>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component testing</a:t>
            </a:r>
            <a:endParaRPr/>
          </a:p>
        </p:txBody>
      </p:sp>
      <p:sp>
        <p:nvSpPr>
          <p:cNvPr id="316" name="Google Shape;316;g115053b2453_0_390"/>
          <p:cNvSpPr txBox="1"/>
          <p:nvPr/>
        </p:nvSpPr>
        <p:spPr>
          <a:xfrm>
            <a:off x="617100" y="2245125"/>
            <a:ext cx="11343000" cy="4150800"/>
          </a:xfrm>
          <a:prstGeom prst="rect">
            <a:avLst/>
          </a:prstGeom>
          <a:noFill/>
          <a:ln>
            <a:noFill/>
          </a:ln>
        </p:spPr>
        <p:txBody>
          <a:bodyPr anchorCtr="0" anchor="t" bIns="45700" lIns="91425" spcFirstLastPara="1" rIns="91425" wrap="square" tIns="45700">
            <a:noAutofit/>
          </a:bodyPr>
          <a:lstStyle/>
          <a:p>
            <a:pPr indent="-450850" lvl="1" marL="914400" rtl="0" algn="l">
              <a:lnSpc>
                <a:spcPct val="115000"/>
              </a:lnSpc>
              <a:spcBef>
                <a:spcPts val="0"/>
              </a:spcBef>
              <a:spcAft>
                <a:spcPts val="0"/>
              </a:spcAft>
              <a:buClr>
                <a:srgbClr val="FF5A33"/>
              </a:buClr>
              <a:buSzPts val="3500"/>
              <a:buFont typeface="Quattrocento Sans"/>
              <a:buChar char="❖"/>
            </a:pPr>
            <a:r>
              <a:rPr lang="en-US" sz="3500">
                <a:solidFill>
                  <a:srgbClr val="333333"/>
                </a:solidFill>
                <a:latin typeface="Quattrocento Sans"/>
                <a:ea typeface="Quattrocento Sans"/>
                <a:cs typeface="Quattrocento Sans"/>
                <a:sym typeface="Quattrocento Sans"/>
              </a:rPr>
              <a:t> Trong kiểm thử tích hợp thành phần :</a:t>
            </a:r>
            <a:endParaRPr sz="3500">
              <a:solidFill>
                <a:srgbClr val="333333"/>
              </a:solidFill>
              <a:latin typeface="Quattrocento Sans"/>
              <a:ea typeface="Quattrocento Sans"/>
              <a:cs typeface="Quattrocento Sans"/>
              <a:sym typeface="Quattrocento Sans"/>
            </a:endParaRPr>
          </a:p>
          <a:p>
            <a:pPr indent="-450850" lvl="2" marL="1371600" rtl="0" algn="l">
              <a:lnSpc>
                <a:spcPct val="115000"/>
              </a:lnSpc>
              <a:spcBef>
                <a:spcPts val="0"/>
              </a:spcBef>
              <a:spcAft>
                <a:spcPts val="0"/>
              </a:spcAft>
              <a:buClr>
                <a:srgbClr val="FF5A33"/>
              </a:buClr>
              <a:buSzPts val="3500"/>
              <a:buFont typeface="Noto Sans Symbols"/>
              <a:buChar char="✓"/>
            </a:pPr>
            <a:r>
              <a:rPr lang="en-US" sz="3500">
                <a:solidFill>
                  <a:srgbClr val="333333"/>
                </a:solidFill>
                <a:latin typeface="Quattrocento Sans"/>
                <a:ea typeface="Quattrocento Sans"/>
                <a:cs typeface="Quattrocento Sans"/>
                <a:sym typeface="Quattrocento Sans"/>
              </a:rPr>
              <a:t>Dữ liệu không chính xác, thiếu dữ liệu.</a:t>
            </a:r>
            <a:endParaRPr sz="3500">
              <a:solidFill>
                <a:srgbClr val="333333"/>
              </a:solidFill>
              <a:latin typeface="Quattrocento Sans"/>
              <a:ea typeface="Quattrocento Sans"/>
              <a:cs typeface="Quattrocento Sans"/>
              <a:sym typeface="Quattrocento Sans"/>
            </a:endParaRPr>
          </a:p>
          <a:p>
            <a:pPr indent="-450850" lvl="2" marL="1371600" rtl="0" algn="l">
              <a:lnSpc>
                <a:spcPct val="115000"/>
              </a:lnSpc>
              <a:spcBef>
                <a:spcPts val="0"/>
              </a:spcBef>
              <a:spcAft>
                <a:spcPts val="0"/>
              </a:spcAft>
              <a:buClr>
                <a:srgbClr val="FF5A33"/>
              </a:buClr>
              <a:buSzPts val="3500"/>
              <a:buFont typeface="Noto Sans Symbols"/>
              <a:buChar char="✓"/>
            </a:pPr>
            <a:r>
              <a:rPr lang="en-US" sz="3500">
                <a:solidFill>
                  <a:srgbClr val="333333"/>
                </a:solidFill>
                <a:latin typeface="Quattrocento Sans"/>
                <a:ea typeface="Quattrocento Sans"/>
                <a:cs typeface="Quattrocento Sans"/>
                <a:sym typeface="Quattrocento Sans"/>
              </a:rPr>
              <a:t>Trình tự hoặc thời gian gọi giao diện không chính xác.</a:t>
            </a:r>
            <a:endParaRPr sz="3500">
              <a:solidFill>
                <a:srgbClr val="333333"/>
              </a:solidFill>
              <a:latin typeface="Quattrocento Sans"/>
              <a:ea typeface="Quattrocento Sans"/>
              <a:cs typeface="Quattrocento Sans"/>
              <a:sym typeface="Quattrocento Sans"/>
            </a:endParaRPr>
          </a:p>
        </p:txBody>
      </p:sp>
      <p:sp>
        <p:nvSpPr>
          <p:cNvPr id="317" name="Google Shape;317;g115053b2453_0_390"/>
          <p:cNvSpPr txBox="1"/>
          <p:nvPr/>
        </p:nvSpPr>
        <p:spPr>
          <a:xfrm>
            <a:off x="617100" y="937150"/>
            <a:ext cx="11410500" cy="1508400"/>
          </a:xfrm>
          <a:prstGeom prst="rect">
            <a:avLst/>
          </a:prstGeom>
          <a:noFill/>
          <a:ln>
            <a:noFill/>
          </a:ln>
        </p:spPr>
        <p:txBody>
          <a:bodyPr anchorCtr="0" anchor="t" bIns="91425" lIns="91425" spcFirstLastPara="1" rIns="91425" wrap="square" tIns="91425">
            <a:spAutoFit/>
          </a:bodyPr>
          <a:lstStyle/>
          <a:p>
            <a:pPr indent="-419100" lvl="0" marL="342900" rtl="0" algn="l">
              <a:lnSpc>
                <a:spcPct val="115000"/>
              </a:lnSpc>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Những lỗi và hỏng hóc điển hình trong kiểm thử tích hợp</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16">
                                            <p:txEl>
                                              <p:pRg end="0" st="0"/>
                                            </p:txEl>
                                          </p:spTgt>
                                        </p:tgtEl>
                                        <p:attrNameLst>
                                          <p:attrName>style.visibility</p:attrName>
                                        </p:attrNameLst>
                                      </p:cBhvr>
                                      <p:to>
                                        <p:strVal val="visible"/>
                                      </p:to>
                                    </p:set>
                                    <p:anim calcmode="lin" valueType="num">
                                      <p:cBhvr additive="base">
                                        <p:cTn dur="1000"/>
                                        <p:tgtEl>
                                          <p:spTgt spid="316">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16">
                                            <p:txEl>
                                              <p:pRg end="1" st="1"/>
                                            </p:txEl>
                                          </p:spTgt>
                                        </p:tgtEl>
                                        <p:attrNameLst>
                                          <p:attrName>style.visibility</p:attrName>
                                        </p:attrNameLst>
                                      </p:cBhvr>
                                      <p:to>
                                        <p:strVal val="visible"/>
                                      </p:to>
                                    </p:set>
                                    <p:anim calcmode="lin" valueType="num">
                                      <p:cBhvr additive="base">
                                        <p:cTn dur="1000"/>
                                        <p:tgtEl>
                                          <p:spTgt spid="316">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16">
                                            <p:txEl>
                                              <p:pRg end="2" st="2"/>
                                            </p:txEl>
                                          </p:spTgt>
                                        </p:tgtEl>
                                        <p:attrNameLst>
                                          <p:attrName>style.visibility</p:attrName>
                                        </p:attrNameLst>
                                      </p:cBhvr>
                                      <p:to>
                                        <p:strVal val="visible"/>
                                      </p:to>
                                    </p:set>
                                    <p:anim calcmode="lin" valueType="num">
                                      <p:cBhvr additive="base">
                                        <p:cTn dur="1000"/>
                                        <p:tgtEl>
                                          <p:spTgt spid="316">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g115053b2453_0_39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component testing</a:t>
            </a:r>
            <a:endParaRPr/>
          </a:p>
        </p:txBody>
      </p:sp>
      <p:sp>
        <p:nvSpPr>
          <p:cNvPr id="323" name="Google Shape;323;g115053b2453_0_396"/>
          <p:cNvSpPr txBox="1"/>
          <p:nvPr/>
        </p:nvSpPr>
        <p:spPr>
          <a:xfrm>
            <a:off x="553800" y="923875"/>
            <a:ext cx="11488500" cy="5697600"/>
          </a:xfrm>
          <a:prstGeom prst="rect">
            <a:avLst/>
          </a:prstGeom>
          <a:noFill/>
          <a:ln>
            <a:noFill/>
          </a:ln>
        </p:spPr>
        <p:txBody>
          <a:bodyPr anchorCtr="0" anchor="t" bIns="45700" lIns="91425" spcFirstLastPara="1" rIns="91425" wrap="square" tIns="45700">
            <a:noAutofit/>
          </a:bodyPr>
          <a:lstStyle/>
          <a:p>
            <a:pPr indent="-450850" lvl="2" marL="1371600" rtl="0" algn="l">
              <a:lnSpc>
                <a:spcPct val="115000"/>
              </a:lnSpc>
              <a:spcBef>
                <a:spcPts val="2800"/>
              </a:spcBef>
              <a:spcAft>
                <a:spcPts val="0"/>
              </a:spcAft>
              <a:buClr>
                <a:srgbClr val="FF5A33"/>
              </a:buClr>
              <a:buSzPts val="3500"/>
              <a:buFont typeface="Noto Sans Symbols"/>
              <a:buChar char="✓"/>
            </a:pPr>
            <a:r>
              <a:rPr lang="en-US" sz="3500">
                <a:solidFill>
                  <a:srgbClr val="333333"/>
                </a:solidFill>
                <a:latin typeface="Quattrocento Sans"/>
                <a:ea typeface="Quattrocento Sans"/>
                <a:cs typeface="Quattrocento Sans"/>
                <a:sym typeface="Quattrocento Sans"/>
              </a:rPr>
              <a:t>Giao diện không khớp, ví dụ một bên gửi tham số có giá trị &gt; 1000 nhưng bên kia chỉ mong giá trị &lt;= 1000.</a:t>
            </a:r>
            <a:endParaRPr sz="3700">
              <a:solidFill>
                <a:srgbClr val="333333"/>
              </a:solidFill>
              <a:latin typeface="Quattrocento Sans"/>
              <a:ea typeface="Quattrocento Sans"/>
              <a:cs typeface="Quattrocento Sans"/>
              <a:sym typeface="Quattrocento Sans"/>
            </a:endParaRPr>
          </a:p>
          <a:p>
            <a:pPr indent="-463550" lvl="2" marL="1371600" rtl="0" algn="l">
              <a:lnSpc>
                <a:spcPct val="115000"/>
              </a:lnSpc>
              <a:spcBef>
                <a:spcPts val="0"/>
              </a:spcBef>
              <a:spcAft>
                <a:spcPts val="0"/>
              </a:spcAft>
              <a:buClr>
                <a:srgbClr val="FF5A33"/>
              </a:buClr>
              <a:buSzPts val="3700"/>
              <a:buFont typeface="Noto Sans Symbols"/>
              <a:buChar char="✓"/>
            </a:pPr>
            <a:r>
              <a:rPr lang="en-US" sz="3700">
                <a:solidFill>
                  <a:srgbClr val="333333"/>
                </a:solidFill>
                <a:latin typeface="Quattrocento Sans"/>
                <a:ea typeface="Quattrocento Sans"/>
                <a:cs typeface="Quattrocento Sans"/>
                <a:sym typeface="Quattrocento Sans"/>
              </a:rPr>
              <a:t>Lỗi giao tiếp giữa các thành phần.</a:t>
            </a:r>
            <a:endParaRPr sz="3700">
              <a:solidFill>
                <a:srgbClr val="333333"/>
              </a:solidFill>
              <a:latin typeface="Quattrocento Sans"/>
              <a:ea typeface="Quattrocento Sans"/>
              <a:cs typeface="Quattrocento Sans"/>
              <a:sym typeface="Quattrocento Sans"/>
            </a:endParaRPr>
          </a:p>
          <a:p>
            <a:pPr indent="-463550" lvl="2" marL="1371600" rtl="0" algn="l">
              <a:lnSpc>
                <a:spcPct val="115000"/>
              </a:lnSpc>
              <a:spcBef>
                <a:spcPts val="0"/>
              </a:spcBef>
              <a:spcAft>
                <a:spcPts val="0"/>
              </a:spcAft>
              <a:buClr>
                <a:srgbClr val="FF5A33"/>
              </a:buClr>
              <a:buSzPts val="3700"/>
              <a:buFont typeface="Noto Sans Symbols"/>
              <a:buChar char="✓"/>
            </a:pPr>
            <a:r>
              <a:rPr lang="en-US" sz="3700">
                <a:solidFill>
                  <a:srgbClr val="333333"/>
                </a:solidFill>
                <a:latin typeface="Quattrocento Sans"/>
                <a:ea typeface="Quattrocento Sans"/>
                <a:cs typeface="Quattrocento Sans"/>
                <a:sym typeface="Quattrocento Sans"/>
              </a:rPr>
              <a:t>Lỗi giao tiếp giữa các thành phần không được xử lý hoặc xử lý không đúng cách.</a:t>
            </a:r>
            <a:endParaRPr sz="3700">
              <a:solidFill>
                <a:srgbClr val="333333"/>
              </a:solidFill>
              <a:latin typeface="Quattrocento Sans"/>
              <a:ea typeface="Quattrocento Sans"/>
              <a:cs typeface="Quattrocento Sans"/>
              <a:sym typeface="Quattrocento Sans"/>
            </a:endParaRPr>
          </a:p>
          <a:p>
            <a:pPr indent="-463550" lvl="2" marL="1371600" rtl="0" algn="l">
              <a:lnSpc>
                <a:spcPct val="115000"/>
              </a:lnSpc>
              <a:spcBef>
                <a:spcPts val="0"/>
              </a:spcBef>
              <a:spcAft>
                <a:spcPts val="0"/>
              </a:spcAft>
              <a:buClr>
                <a:srgbClr val="FF5A33"/>
              </a:buClr>
              <a:buSzPts val="3700"/>
              <a:buFont typeface="Noto Sans Symbols"/>
              <a:buChar char="✓"/>
            </a:pPr>
            <a:r>
              <a:rPr lang="en-US" sz="3700">
                <a:solidFill>
                  <a:srgbClr val="333333"/>
                </a:solidFill>
                <a:latin typeface="Quattrocento Sans"/>
                <a:ea typeface="Quattrocento Sans"/>
                <a:cs typeface="Quattrocento Sans"/>
                <a:sym typeface="Quattrocento Sans"/>
              </a:rPr>
              <a:t>Giả định không chính xác về ý nghĩa, đơn vị hoặc ranh giới của dữ liệu được truyền giữa các thành phần</a:t>
            </a:r>
            <a:r>
              <a:rPr lang="en-US" sz="3700">
                <a:solidFill>
                  <a:srgbClr val="333333"/>
                </a:solidFill>
                <a:latin typeface="Quattrocento Sans"/>
                <a:ea typeface="Quattrocento Sans"/>
                <a:cs typeface="Quattrocento Sans"/>
                <a:sym typeface="Quattrocento Sans"/>
              </a:rPr>
              <a:t>.</a:t>
            </a:r>
            <a:endParaRPr sz="3700">
              <a:solidFill>
                <a:srgbClr val="333333"/>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23">
                                            <p:txEl>
                                              <p:pRg end="0" st="0"/>
                                            </p:txEl>
                                          </p:spTgt>
                                        </p:tgtEl>
                                        <p:attrNameLst>
                                          <p:attrName>style.visibility</p:attrName>
                                        </p:attrNameLst>
                                      </p:cBhvr>
                                      <p:to>
                                        <p:strVal val="visible"/>
                                      </p:to>
                                    </p:set>
                                    <p:anim calcmode="lin" valueType="num">
                                      <p:cBhvr additive="base">
                                        <p:cTn dur="1000"/>
                                        <p:tgtEl>
                                          <p:spTgt spid="323">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23">
                                            <p:txEl>
                                              <p:pRg end="1" st="1"/>
                                            </p:txEl>
                                          </p:spTgt>
                                        </p:tgtEl>
                                        <p:attrNameLst>
                                          <p:attrName>style.visibility</p:attrName>
                                        </p:attrNameLst>
                                      </p:cBhvr>
                                      <p:to>
                                        <p:strVal val="visible"/>
                                      </p:to>
                                    </p:set>
                                    <p:anim calcmode="lin" valueType="num">
                                      <p:cBhvr additive="base">
                                        <p:cTn dur="1000"/>
                                        <p:tgtEl>
                                          <p:spTgt spid="323">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23">
                                            <p:txEl>
                                              <p:pRg end="2" st="2"/>
                                            </p:txEl>
                                          </p:spTgt>
                                        </p:tgtEl>
                                        <p:attrNameLst>
                                          <p:attrName>style.visibility</p:attrName>
                                        </p:attrNameLst>
                                      </p:cBhvr>
                                      <p:to>
                                        <p:strVal val="visible"/>
                                      </p:to>
                                    </p:set>
                                    <p:anim calcmode="lin" valueType="num">
                                      <p:cBhvr additive="base">
                                        <p:cTn dur="1000"/>
                                        <p:tgtEl>
                                          <p:spTgt spid="323">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23">
                                            <p:txEl>
                                              <p:pRg end="3" st="3"/>
                                            </p:txEl>
                                          </p:spTgt>
                                        </p:tgtEl>
                                        <p:attrNameLst>
                                          <p:attrName>style.visibility</p:attrName>
                                        </p:attrNameLst>
                                      </p:cBhvr>
                                      <p:to>
                                        <p:strVal val="visible"/>
                                      </p:to>
                                    </p:set>
                                    <p:anim calcmode="lin" valueType="num">
                                      <p:cBhvr additive="base">
                                        <p:cTn dur="1000"/>
                                        <p:tgtEl>
                                          <p:spTgt spid="323">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g115053b2453_0_402"/>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component testing</a:t>
            </a:r>
            <a:endParaRPr/>
          </a:p>
        </p:txBody>
      </p:sp>
      <p:sp>
        <p:nvSpPr>
          <p:cNvPr id="329" name="Google Shape;329;g115053b2453_0_402"/>
          <p:cNvSpPr txBox="1"/>
          <p:nvPr/>
        </p:nvSpPr>
        <p:spPr>
          <a:xfrm>
            <a:off x="471650" y="2367775"/>
            <a:ext cx="11555700" cy="4433700"/>
          </a:xfrm>
          <a:prstGeom prst="rect">
            <a:avLst/>
          </a:prstGeom>
          <a:noFill/>
          <a:ln>
            <a:noFill/>
          </a:ln>
        </p:spPr>
        <p:txBody>
          <a:bodyPr anchorCtr="0" anchor="t" bIns="45700" lIns="91425" spcFirstLastPara="1" rIns="91425" wrap="square" tIns="45700">
            <a:noAutofit/>
          </a:bodyPr>
          <a:lstStyle/>
          <a:p>
            <a:pPr indent="-469900" lvl="1" marL="914400" rtl="0" algn="l">
              <a:lnSpc>
                <a:spcPct val="115000"/>
              </a:lnSpc>
              <a:spcBef>
                <a:spcPts val="0"/>
              </a:spcBef>
              <a:spcAft>
                <a:spcPts val="0"/>
              </a:spcAft>
              <a:buClr>
                <a:srgbClr val="FF5A33"/>
              </a:buClr>
              <a:buSzPts val="3800"/>
              <a:buFont typeface="Quattrocento Sans"/>
              <a:buChar char="❖"/>
            </a:pPr>
            <a:r>
              <a:rPr lang="en-US" sz="3800">
                <a:solidFill>
                  <a:srgbClr val="333333"/>
                </a:solidFill>
                <a:latin typeface="Quattrocento Sans"/>
                <a:ea typeface="Quattrocento Sans"/>
                <a:cs typeface="Quattrocento Sans"/>
                <a:sym typeface="Quattrocento Sans"/>
              </a:rPr>
              <a:t> Trong kiểm thử tích hợp </a:t>
            </a:r>
            <a:r>
              <a:rPr lang="en-US" sz="3800">
                <a:solidFill>
                  <a:srgbClr val="333333"/>
                </a:solidFill>
                <a:latin typeface="Quattrocento Sans"/>
                <a:ea typeface="Quattrocento Sans"/>
                <a:cs typeface="Quattrocento Sans"/>
                <a:sym typeface="Quattrocento Sans"/>
              </a:rPr>
              <a:t>hệ thống</a:t>
            </a:r>
            <a:r>
              <a:rPr lang="en-US" sz="3800">
                <a:solidFill>
                  <a:srgbClr val="333333"/>
                </a:solidFill>
                <a:latin typeface="Quattrocento Sans"/>
                <a:ea typeface="Quattrocento Sans"/>
                <a:cs typeface="Quattrocento Sans"/>
                <a:sym typeface="Quattrocento Sans"/>
              </a:rPr>
              <a:t> :</a:t>
            </a:r>
            <a:endParaRPr sz="3800">
              <a:solidFill>
                <a:srgbClr val="333333"/>
              </a:solidFill>
              <a:latin typeface="Quattrocento Sans"/>
              <a:ea typeface="Quattrocento Sans"/>
              <a:cs typeface="Quattrocento Sans"/>
              <a:sym typeface="Quattrocento Sans"/>
            </a:endParaRPr>
          </a:p>
          <a:p>
            <a:pPr indent="-469900" lvl="2" marL="1371600" rtl="0" algn="l">
              <a:lnSpc>
                <a:spcPct val="100000"/>
              </a:lnSpc>
              <a:spcBef>
                <a:spcPts val="0"/>
              </a:spcBef>
              <a:spcAft>
                <a:spcPts val="0"/>
              </a:spcAft>
              <a:buClr>
                <a:srgbClr val="FF5A33"/>
              </a:buClr>
              <a:buSzPts val="3800"/>
              <a:buFont typeface="Arial"/>
              <a:buChar char="✓"/>
            </a:pPr>
            <a:r>
              <a:rPr lang="en-US" sz="3800">
                <a:solidFill>
                  <a:srgbClr val="333333"/>
                </a:solidFill>
                <a:latin typeface="Quattrocento Sans"/>
                <a:ea typeface="Quattrocento Sans"/>
                <a:cs typeface="Quattrocento Sans"/>
                <a:sym typeface="Quattrocento Sans"/>
              </a:rPr>
              <a:t>Cấu trúc thông điệp không nhất quán giữa các hệ thống.</a:t>
            </a:r>
            <a:endParaRPr sz="3800">
              <a:solidFill>
                <a:srgbClr val="333333"/>
              </a:solidFill>
              <a:latin typeface="Quattrocento Sans"/>
              <a:ea typeface="Quattrocento Sans"/>
              <a:cs typeface="Quattrocento Sans"/>
              <a:sym typeface="Quattrocento Sans"/>
            </a:endParaRPr>
          </a:p>
          <a:p>
            <a:pPr indent="-469900" lvl="2" marL="1371600" rtl="0" algn="l">
              <a:lnSpc>
                <a:spcPct val="100000"/>
              </a:lnSpc>
              <a:spcBef>
                <a:spcPts val="0"/>
              </a:spcBef>
              <a:spcAft>
                <a:spcPts val="0"/>
              </a:spcAft>
              <a:buClr>
                <a:srgbClr val="FF5A33"/>
              </a:buClr>
              <a:buSzPts val="3800"/>
              <a:buFont typeface="Arial"/>
              <a:buChar char="✓"/>
            </a:pPr>
            <a:r>
              <a:rPr lang="en-US" sz="3800">
                <a:solidFill>
                  <a:srgbClr val="333333"/>
                </a:solidFill>
                <a:latin typeface="Quattrocento Sans"/>
                <a:ea typeface="Quattrocento Sans"/>
                <a:cs typeface="Quattrocento Sans"/>
                <a:sym typeface="Quattrocento Sans"/>
              </a:rPr>
              <a:t>Dữ liệu không chính xác, thiếu dữ liệu hoặc mã hóa dữ liệu không chính xác.</a:t>
            </a:r>
            <a:endParaRPr sz="3800">
              <a:solidFill>
                <a:srgbClr val="333333"/>
              </a:solidFill>
              <a:latin typeface="Quattrocento Sans"/>
              <a:ea typeface="Quattrocento Sans"/>
              <a:cs typeface="Quattrocento Sans"/>
              <a:sym typeface="Quattrocento Sans"/>
            </a:endParaRPr>
          </a:p>
          <a:p>
            <a:pPr indent="-469900" lvl="2" marL="1371600" rtl="0" algn="l">
              <a:lnSpc>
                <a:spcPct val="100000"/>
              </a:lnSpc>
              <a:spcBef>
                <a:spcPts val="0"/>
              </a:spcBef>
              <a:spcAft>
                <a:spcPts val="0"/>
              </a:spcAft>
              <a:buClr>
                <a:srgbClr val="FF5A33"/>
              </a:buClr>
              <a:buSzPts val="3800"/>
              <a:buFont typeface="Arial"/>
              <a:buChar char="✓"/>
            </a:pPr>
            <a:r>
              <a:rPr lang="en-US" sz="3800">
                <a:solidFill>
                  <a:srgbClr val="333333"/>
                </a:solidFill>
                <a:latin typeface="Quattrocento Sans"/>
                <a:ea typeface="Quattrocento Sans"/>
                <a:cs typeface="Quattrocento Sans"/>
                <a:sym typeface="Quattrocento Sans"/>
              </a:rPr>
              <a:t>Giao diện không khớp.</a:t>
            </a:r>
            <a:endParaRPr sz="3800">
              <a:solidFill>
                <a:srgbClr val="333333"/>
              </a:solidFill>
              <a:latin typeface="Quattrocento Sans"/>
              <a:ea typeface="Quattrocento Sans"/>
              <a:cs typeface="Quattrocento Sans"/>
              <a:sym typeface="Quattrocento Sans"/>
            </a:endParaRPr>
          </a:p>
          <a:p>
            <a:pPr indent="-469900" lvl="2" marL="1371600" rtl="0" algn="l">
              <a:lnSpc>
                <a:spcPct val="100000"/>
              </a:lnSpc>
              <a:spcBef>
                <a:spcPts val="0"/>
              </a:spcBef>
              <a:spcAft>
                <a:spcPts val="0"/>
              </a:spcAft>
              <a:buClr>
                <a:srgbClr val="FF5A33"/>
              </a:buClr>
              <a:buSzPts val="3800"/>
              <a:buFont typeface="Arial"/>
              <a:buChar char="✓"/>
            </a:pPr>
            <a:r>
              <a:rPr lang="en-US" sz="3800">
                <a:solidFill>
                  <a:srgbClr val="333333"/>
                </a:solidFill>
                <a:latin typeface="Quattrocento Sans"/>
                <a:ea typeface="Quattrocento Sans"/>
                <a:cs typeface="Quattrocento Sans"/>
                <a:sym typeface="Quattrocento Sans"/>
              </a:rPr>
              <a:t>Lỗi giao tiếp giữa các hệ thống.</a:t>
            </a:r>
            <a:endParaRPr sz="3800">
              <a:solidFill>
                <a:srgbClr val="333333"/>
              </a:solidFill>
              <a:latin typeface="Quattrocento Sans"/>
              <a:ea typeface="Quattrocento Sans"/>
              <a:cs typeface="Quattrocento Sans"/>
              <a:sym typeface="Quattrocento Sans"/>
            </a:endParaRPr>
          </a:p>
        </p:txBody>
      </p:sp>
      <p:sp>
        <p:nvSpPr>
          <p:cNvPr id="330" name="Google Shape;330;g115053b2453_0_402"/>
          <p:cNvSpPr txBox="1"/>
          <p:nvPr/>
        </p:nvSpPr>
        <p:spPr>
          <a:xfrm>
            <a:off x="617100" y="937150"/>
            <a:ext cx="10965300" cy="1508400"/>
          </a:xfrm>
          <a:prstGeom prst="rect">
            <a:avLst/>
          </a:prstGeom>
          <a:noFill/>
          <a:ln>
            <a:noFill/>
          </a:ln>
        </p:spPr>
        <p:txBody>
          <a:bodyPr anchorCtr="0" anchor="t" bIns="91425" lIns="91425" spcFirstLastPara="1" rIns="91425" wrap="square" tIns="91425">
            <a:spAutoFit/>
          </a:bodyPr>
          <a:lstStyle/>
          <a:p>
            <a:pPr indent="-419100" lvl="0" marL="342900" rtl="0" algn="l">
              <a:lnSpc>
                <a:spcPct val="115000"/>
              </a:lnSpc>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Những lỗi và hỏng hóc điển hình trong kiểm thử tích hợp</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29">
                                            <p:txEl>
                                              <p:pRg end="0" st="0"/>
                                            </p:txEl>
                                          </p:spTgt>
                                        </p:tgtEl>
                                        <p:attrNameLst>
                                          <p:attrName>style.visibility</p:attrName>
                                        </p:attrNameLst>
                                      </p:cBhvr>
                                      <p:to>
                                        <p:strVal val="visible"/>
                                      </p:to>
                                    </p:set>
                                    <p:anim calcmode="lin" valueType="num">
                                      <p:cBhvr additive="base">
                                        <p:cTn dur="1000"/>
                                        <p:tgtEl>
                                          <p:spTgt spid="329">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29">
                                            <p:txEl>
                                              <p:pRg end="1" st="1"/>
                                            </p:txEl>
                                          </p:spTgt>
                                        </p:tgtEl>
                                        <p:attrNameLst>
                                          <p:attrName>style.visibility</p:attrName>
                                        </p:attrNameLst>
                                      </p:cBhvr>
                                      <p:to>
                                        <p:strVal val="visible"/>
                                      </p:to>
                                    </p:set>
                                    <p:anim calcmode="lin" valueType="num">
                                      <p:cBhvr additive="base">
                                        <p:cTn dur="1000"/>
                                        <p:tgtEl>
                                          <p:spTgt spid="329">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29">
                                            <p:txEl>
                                              <p:pRg end="2" st="2"/>
                                            </p:txEl>
                                          </p:spTgt>
                                        </p:tgtEl>
                                        <p:attrNameLst>
                                          <p:attrName>style.visibility</p:attrName>
                                        </p:attrNameLst>
                                      </p:cBhvr>
                                      <p:to>
                                        <p:strVal val="visible"/>
                                      </p:to>
                                    </p:set>
                                    <p:anim calcmode="lin" valueType="num">
                                      <p:cBhvr additive="base">
                                        <p:cTn dur="1000"/>
                                        <p:tgtEl>
                                          <p:spTgt spid="329">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29">
                                            <p:txEl>
                                              <p:pRg end="3" st="3"/>
                                            </p:txEl>
                                          </p:spTgt>
                                        </p:tgtEl>
                                        <p:attrNameLst>
                                          <p:attrName>style.visibility</p:attrName>
                                        </p:attrNameLst>
                                      </p:cBhvr>
                                      <p:to>
                                        <p:strVal val="visible"/>
                                      </p:to>
                                    </p:set>
                                    <p:anim calcmode="lin" valueType="num">
                                      <p:cBhvr additive="base">
                                        <p:cTn dur="1000"/>
                                        <p:tgtEl>
                                          <p:spTgt spid="329">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29">
                                            <p:txEl>
                                              <p:pRg end="4" st="4"/>
                                            </p:txEl>
                                          </p:spTgt>
                                        </p:tgtEl>
                                        <p:attrNameLst>
                                          <p:attrName>style.visibility</p:attrName>
                                        </p:attrNameLst>
                                      </p:cBhvr>
                                      <p:to>
                                        <p:strVal val="visible"/>
                                      </p:to>
                                    </p:set>
                                    <p:anim calcmode="lin" valueType="num">
                                      <p:cBhvr additive="base">
                                        <p:cTn dur="1000"/>
                                        <p:tgtEl>
                                          <p:spTgt spid="329">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g115053b2453_0_408"/>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component testing</a:t>
            </a:r>
            <a:endParaRPr/>
          </a:p>
        </p:txBody>
      </p:sp>
      <p:sp>
        <p:nvSpPr>
          <p:cNvPr id="336" name="Google Shape;336;g115053b2453_0_408"/>
          <p:cNvSpPr txBox="1"/>
          <p:nvPr/>
        </p:nvSpPr>
        <p:spPr>
          <a:xfrm>
            <a:off x="553800" y="923875"/>
            <a:ext cx="11028600" cy="5661600"/>
          </a:xfrm>
          <a:prstGeom prst="rect">
            <a:avLst/>
          </a:prstGeom>
          <a:noFill/>
          <a:ln>
            <a:noFill/>
          </a:ln>
        </p:spPr>
        <p:txBody>
          <a:bodyPr anchorCtr="0" anchor="t" bIns="45700" lIns="91425" spcFirstLastPara="1" rIns="91425" wrap="square" tIns="45700">
            <a:noAutofit/>
          </a:bodyPr>
          <a:lstStyle/>
          <a:p>
            <a:pPr indent="-476250" lvl="2" marL="1371600" rtl="0" algn="l">
              <a:lnSpc>
                <a:spcPct val="100000"/>
              </a:lnSpc>
              <a:spcBef>
                <a:spcPts val="2800"/>
              </a:spcBef>
              <a:spcAft>
                <a:spcPts val="0"/>
              </a:spcAft>
              <a:buClr>
                <a:srgbClr val="FF5A33"/>
              </a:buClr>
              <a:buSzPts val="3900"/>
              <a:buFont typeface="Arial"/>
              <a:buChar char="✓"/>
            </a:pPr>
            <a:r>
              <a:rPr lang="en-US" sz="3900">
                <a:solidFill>
                  <a:srgbClr val="333333"/>
                </a:solidFill>
                <a:latin typeface="Quattrocento Sans"/>
                <a:ea typeface="Quattrocento Sans"/>
                <a:cs typeface="Quattrocento Sans"/>
                <a:sym typeface="Quattrocento Sans"/>
              </a:rPr>
              <a:t>Lỗi giao tiếp giữa các hệ thống không được xử lý hoặc xử lý không đúng cách.</a:t>
            </a:r>
            <a:endParaRPr sz="3900">
              <a:solidFill>
                <a:srgbClr val="333333"/>
              </a:solidFill>
              <a:latin typeface="Quattrocento Sans"/>
              <a:ea typeface="Quattrocento Sans"/>
              <a:cs typeface="Quattrocento Sans"/>
              <a:sym typeface="Quattrocento Sans"/>
            </a:endParaRPr>
          </a:p>
          <a:p>
            <a:pPr indent="-476250" lvl="2" marL="1371600" rtl="0" algn="l">
              <a:lnSpc>
                <a:spcPct val="100000"/>
              </a:lnSpc>
              <a:spcBef>
                <a:spcPts val="0"/>
              </a:spcBef>
              <a:spcAft>
                <a:spcPts val="0"/>
              </a:spcAft>
              <a:buClr>
                <a:srgbClr val="FF5A33"/>
              </a:buClr>
              <a:buSzPts val="3900"/>
              <a:buFont typeface="Arial"/>
              <a:buChar char="✓"/>
            </a:pPr>
            <a:r>
              <a:rPr lang="en-US" sz="3900">
                <a:solidFill>
                  <a:srgbClr val="333333"/>
                </a:solidFill>
                <a:latin typeface="Quattrocento Sans"/>
                <a:ea typeface="Quattrocento Sans"/>
                <a:cs typeface="Quattrocento Sans"/>
                <a:sym typeface="Quattrocento Sans"/>
              </a:rPr>
              <a:t>Giả định không chính xác về ý nghĩa, đơn vị hoặc ranh giới của dữ liệu được truyền giữa các hệ thống.</a:t>
            </a:r>
            <a:endParaRPr sz="3900">
              <a:solidFill>
                <a:srgbClr val="333333"/>
              </a:solidFill>
              <a:latin typeface="Quattrocento Sans"/>
              <a:ea typeface="Quattrocento Sans"/>
              <a:cs typeface="Quattrocento Sans"/>
              <a:sym typeface="Quattrocento Sans"/>
            </a:endParaRPr>
          </a:p>
          <a:p>
            <a:pPr indent="-476250" lvl="2" marL="1371600" rtl="0" algn="l">
              <a:lnSpc>
                <a:spcPct val="100000"/>
              </a:lnSpc>
              <a:spcBef>
                <a:spcPts val="0"/>
              </a:spcBef>
              <a:spcAft>
                <a:spcPts val="0"/>
              </a:spcAft>
              <a:buClr>
                <a:srgbClr val="FF5A33"/>
              </a:buClr>
              <a:buSzPts val="3900"/>
              <a:buFont typeface="Arial"/>
              <a:buChar char="✓"/>
            </a:pPr>
            <a:r>
              <a:rPr lang="en-US" sz="3900">
                <a:solidFill>
                  <a:srgbClr val="333333"/>
                </a:solidFill>
                <a:latin typeface="Quattrocento Sans"/>
                <a:ea typeface="Quattrocento Sans"/>
                <a:cs typeface="Quattrocento Sans"/>
                <a:sym typeface="Quattrocento Sans"/>
              </a:rPr>
              <a:t>Không tuân thủ các quy định bảo mật bắt buộc.</a:t>
            </a:r>
            <a:endParaRPr sz="3900">
              <a:solidFill>
                <a:srgbClr val="333333"/>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36">
                                            <p:txEl>
                                              <p:pRg end="0" st="0"/>
                                            </p:txEl>
                                          </p:spTgt>
                                        </p:tgtEl>
                                        <p:attrNameLst>
                                          <p:attrName>style.visibility</p:attrName>
                                        </p:attrNameLst>
                                      </p:cBhvr>
                                      <p:to>
                                        <p:strVal val="visible"/>
                                      </p:to>
                                    </p:set>
                                    <p:anim calcmode="lin" valueType="num">
                                      <p:cBhvr additive="base">
                                        <p:cTn dur="1000"/>
                                        <p:tgtEl>
                                          <p:spTgt spid="336">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36">
                                            <p:txEl>
                                              <p:pRg end="1" st="1"/>
                                            </p:txEl>
                                          </p:spTgt>
                                        </p:tgtEl>
                                        <p:attrNameLst>
                                          <p:attrName>style.visibility</p:attrName>
                                        </p:attrNameLst>
                                      </p:cBhvr>
                                      <p:to>
                                        <p:strVal val="visible"/>
                                      </p:to>
                                    </p:set>
                                    <p:anim calcmode="lin" valueType="num">
                                      <p:cBhvr additive="base">
                                        <p:cTn dur="1000"/>
                                        <p:tgtEl>
                                          <p:spTgt spid="336">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36">
                                            <p:txEl>
                                              <p:pRg end="2" st="2"/>
                                            </p:txEl>
                                          </p:spTgt>
                                        </p:tgtEl>
                                        <p:attrNameLst>
                                          <p:attrName>style.visibility</p:attrName>
                                        </p:attrNameLst>
                                      </p:cBhvr>
                                      <p:to>
                                        <p:strVal val="visible"/>
                                      </p:to>
                                    </p:set>
                                    <p:anim calcmode="lin" valueType="num">
                                      <p:cBhvr additive="base">
                                        <p:cTn dur="1000"/>
                                        <p:tgtEl>
                                          <p:spTgt spid="336">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g115053b2453_0_46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component testing</a:t>
            </a:r>
            <a:endParaRPr/>
          </a:p>
        </p:txBody>
      </p:sp>
      <p:sp>
        <p:nvSpPr>
          <p:cNvPr id="342" name="Google Shape;342;g115053b2453_0_466"/>
          <p:cNvSpPr txBox="1"/>
          <p:nvPr/>
        </p:nvSpPr>
        <p:spPr>
          <a:xfrm>
            <a:off x="413075" y="1434725"/>
            <a:ext cx="10991700" cy="5357400"/>
          </a:xfrm>
          <a:prstGeom prst="rect">
            <a:avLst/>
          </a:prstGeom>
          <a:noFill/>
          <a:ln>
            <a:noFill/>
          </a:ln>
        </p:spPr>
        <p:txBody>
          <a:bodyPr anchorCtr="0" anchor="t" bIns="45700" lIns="91425" spcFirstLastPara="1" rIns="91425" wrap="square" tIns="45700">
            <a:noAutofit/>
          </a:bodyPr>
          <a:lstStyle/>
          <a:p>
            <a:pPr indent="-419100" lvl="1" marL="914400" rtl="0" algn="l">
              <a:lnSpc>
                <a:spcPct val="100000"/>
              </a:lnSpc>
              <a:spcBef>
                <a:spcPts val="0"/>
              </a:spcBef>
              <a:spcAft>
                <a:spcPts val="0"/>
              </a:spcAft>
              <a:buClr>
                <a:srgbClr val="FF5A33"/>
              </a:buClr>
              <a:buSzPts val="3000"/>
              <a:buFont typeface="Quattrocento Sans"/>
              <a:buChar char="❖"/>
            </a:pPr>
            <a:r>
              <a:rPr lang="en-US" sz="3400">
                <a:solidFill>
                  <a:srgbClr val="333333"/>
                </a:solidFill>
                <a:latin typeface="Quattrocento Sans"/>
                <a:ea typeface="Quattrocento Sans"/>
                <a:cs typeface="Quattrocento Sans"/>
                <a:sym typeface="Quattrocento Sans"/>
              </a:rPr>
              <a:t>Đảm bảo rằng có tài liệu thiết kế chi tiết phù hợp trong đó các tương tác giữa mỗi thành phần được xác định rõ ràng.</a:t>
            </a:r>
            <a:endParaRPr sz="3400">
              <a:solidFill>
                <a:srgbClr val="333333"/>
              </a:solidFill>
              <a:latin typeface="Quattrocento Sans"/>
              <a:ea typeface="Quattrocento Sans"/>
              <a:cs typeface="Quattrocento Sans"/>
              <a:sym typeface="Quattrocento Sans"/>
            </a:endParaRPr>
          </a:p>
          <a:p>
            <a:pPr indent="-419100" lvl="1" marL="914400" rtl="0" algn="l">
              <a:lnSpc>
                <a:spcPct val="100000"/>
              </a:lnSpc>
              <a:spcBef>
                <a:spcPts val="0"/>
              </a:spcBef>
              <a:spcAft>
                <a:spcPts val="0"/>
              </a:spcAft>
              <a:buClr>
                <a:srgbClr val="FF5A33"/>
              </a:buClr>
              <a:buSzPts val="3000"/>
              <a:buFont typeface="Quattrocento Sans"/>
              <a:buChar char="❖"/>
            </a:pPr>
            <a:r>
              <a:rPr lang="en-US" sz="3400">
                <a:solidFill>
                  <a:srgbClr val="333333"/>
                </a:solidFill>
                <a:latin typeface="Quattrocento Sans"/>
                <a:ea typeface="Quattrocento Sans"/>
                <a:cs typeface="Quattrocento Sans"/>
                <a:sym typeface="Quattrocento Sans"/>
              </a:rPr>
              <a:t>Đảm bảo rằng có hệ thống quản lý cấu hình phần mềm mạnh mẽ tại chỗ. Hoặc nếu không, bạn sẽ có một thời gian khó khăn theo dõi phiên bản phù hợp của từng đơn vị, đặc biệt là nếu số lượng đơn vị được tích hợp là rất lớn.</a:t>
            </a:r>
            <a:endParaRPr sz="3400">
              <a:solidFill>
                <a:srgbClr val="333333"/>
              </a:solidFill>
              <a:latin typeface="Quattrocento Sans"/>
              <a:ea typeface="Quattrocento Sans"/>
              <a:cs typeface="Quattrocento Sans"/>
              <a:sym typeface="Quattrocento Sans"/>
            </a:endParaRPr>
          </a:p>
          <a:p>
            <a:pPr indent="-419100" lvl="1" marL="914400" rtl="0" algn="l">
              <a:lnSpc>
                <a:spcPct val="100000"/>
              </a:lnSpc>
              <a:spcBef>
                <a:spcPts val="0"/>
              </a:spcBef>
              <a:spcAft>
                <a:spcPts val="0"/>
              </a:spcAft>
              <a:buClr>
                <a:srgbClr val="FF5A33"/>
              </a:buClr>
              <a:buSzPts val="3000"/>
              <a:buFont typeface="Quattrocento Sans"/>
              <a:buChar char="❖"/>
            </a:pPr>
            <a:r>
              <a:rPr lang="en-US" sz="3400">
                <a:solidFill>
                  <a:srgbClr val="333333"/>
                </a:solidFill>
                <a:latin typeface="Quattrocento Sans"/>
                <a:ea typeface="Quattrocento Sans"/>
                <a:cs typeface="Quattrocento Sans"/>
                <a:sym typeface="Quattrocento Sans"/>
              </a:rPr>
              <a:t>Đảm bảo rằng mỗi thành phần được kiểm thử trước khi bạn bắt đầu Kiểm thử tích hợp.</a:t>
            </a:r>
            <a:endParaRPr sz="4200">
              <a:solidFill>
                <a:srgbClr val="333333"/>
              </a:solidFill>
              <a:latin typeface="Quattrocento Sans"/>
              <a:ea typeface="Quattrocento Sans"/>
              <a:cs typeface="Quattrocento Sans"/>
              <a:sym typeface="Quattrocento Sans"/>
            </a:endParaRPr>
          </a:p>
        </p:txBody>
      </p:sp>
      <p:sp>
        <p:nvSpPr>
          <p:cNvPr id="343" name="Google Shape;343;g115053b2453_0_466"/>
          <p:cNvSpPr txBox="1"/>
          <p:nvPr/>
        </p:nvSpPr>
        <p:spPr>
          <a:xfrm>
            <a:off x="579350" y="762150"/>
            <a:ext cx="11499900" cy="846600"/>
          </a:xfrm>
          <a:prstGeom prst="rect">
            <a:avLst/>
          </a:prstGeom>
          <a:noFill/>
          <a:ln>
            <a:noFill/>
          </a:ln>
        </p:spPr>
        <p:txBody>
          <a:bodyPr anchorCtr="0" anchor="t" bIns="91425" lIns="91425" spcFirstLastPara="1" rIns="91425" wrap="square" tIns="91425">
            <a:spAutoFit/>
          </a:bodyPr>
          <a:lstStyle/>
          <a:p>
            <a:pPr indent="-438150" lvl="0" marL="342900" rtl="0" algn="l">
              <a:lnSpc>
                <a:spcPct val="120000"/>
              </a:lnSpc>
              <a:spcBef>
                <a:spcPts val="4500"/>
              </a:spcBef>
              <a:spcAft>
                <a:spcPts val="0"/>
              </a:spcAft>
              <a:buClr>
                <a:srgbClr val="FF5A33"/>
              </a:buClr>
              <a:buSzPts val="4300"/>
              <a:buFont typeface="Quattrocento Sans"/>
              <a:buChar char="❑"/>
            </a:pPr>
            <a:r>
              <a:rPr lang="en-US" sz="3800">
                <a:solidFill>
                  <a:srgbClr val="333333"/>
                </a:solidFill>
                <a:latin typeface="Quattrocento Sans"/>
                <a:ea typeface="Quattrocento Sans"/>
                <a:cs typeface="Quattrocento Sans"/>
                <a:sym typeface="Quattrocento Sans"/>
              </a:rPr>
              <a:t>Một số lưu ý trước khi thực hiện kiểm thử tích hợp</a:t>
            </a:r>
            <a:endParaRPr sz="43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42">
                                            <p:txEl>
                                              <p:pRg end="0" st="0"/>
                                            </p:txEl>
                                          </p:spTgt>
                                        </p:tgtEl>
                                        <p:attrNameLst>
                                          <p:attrName>style.visibility</p:attrName>
                                        </p:attrNameLst>
                                      </p:cBhvr>
                                      <p:to>
                                        <p:strVal val="visible"/>
                                      </p:to>
                                    </p:set>
                                    <p:anim calcmode="lin" valueType="num">
                                      <p:cBhvr additive="base">
                                        <p:cTn dur="1000"/>
                                        <p:tgtEl>
                                          <p:spTgt spid="342">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42">
                                            <p:txEl>
                                              <p:pRg end="1" st="1"/>
                                            </p:txEl>
                                          </p:spTgt>
                                        </p:tgtEl>
                                        <p:attrNameLst>
                                          <p:attrName>style.visibility</p:attrName>
                                        </p:attrNameLst>
                                      </p:cBhvr>
                                      <p:to>
                                        <p:strVal val="visible"/>
                                      </p:to>
                                    </p:set>
                                    <p:anim calcmode="lin" valueType="num">
                                      <p:cBhvr additive="base">
                                        <p:cTn dur="1000"/>
                                        <p:tgtEl>
                                          <p:spTgt spid="342">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42">
                                            <p:txEl>
                                              <p:pRg end="2" st="2"/>
                                            </p:txEl>
                                          </p:spTgt>
                                        </p:tgtEl>
                                        <p:attrNameLst>
                                          <p:attrName>style.visibility</p:attrName>
                                        </p:attrNameLst>
                                      </p:cBhvr>
                                      <p:to>
                                        <p:strVal val="visible"/>
                                      </p:to>
                                    </p:set>
                                    <p:anim calcmode="lin" valueType="num">
                                      <p:cBhvr additive="base">
                                        <p:cTn dur="1000"/>
                                        <p:tgtEl>
                                          <p:spTgt spid="342">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g115053b2453_0_501"/>
          <p:cNvSpPr/>
          <p:nvPr/>
        </p:nvSpPr>
        <p:spPr>
          <a:xfrm>
            <a:off x="3471675" y="3049625"/>
            <a:ext cx="8900100" cy="92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rPr b="1" lang="en-US" sz="5400" cap="small">
                <a:solidFill>
                  <a:srgbClr val="FFA15D"/>
                </a:solidFill>
                <a:latin typeface="Calibri"/>
                <a:ea typeface="Calibri"/>
                <a:cs typeface="Calibri"/>
                <a:sym typeface="Calibri"/>
              </a:rPr>
              <a:t>kiểm thử </a:t>
            </a:r>
            <a:r>
              <a:rPr b="1" lang="en-US" sz="5400" cap="small">
                <a:solidFill>
                  <a:srgbClr val="FFA15D"/>
                </a:solidFill>
                <a:latin typeface="Calibri"/>
                <a:ea typeface="Calibri"/>
                <a:cs typeface="Calibri"/>
                <a:sym typeface="Calibri"/>
              </a:rPr>
              <a:t>hệ thống</a:t>
            </a:r>
            <a:endParaRPr b="1" i="0" sz="5400" u="none" cap="small" strike="noStrike">
              <a:solidFill>
                <a:srgbClr val="FFA15D"/>
              </a:solidFill>
              <a:latin typeface="Calibri"/>
              <a:ea typeface="Calibri"/>
              <a:cs typeface="Calibri"/>
              <a:sym typeface="Calibri"/>
            </a:endParaRPr>
          </a:p>
        </p:txBody>
      </p:sp>
      <p:cxnSp>
        <p:nvCxnSpPr>
          <p:cNvPr id="349" name="Google Shape;349;g115053b2453_0_501"/>
          <p:cNvCxnSpPr/>
          <p:nvPr/>
        </p:nvCxnSpPr>
        <p:spPr>
          <a:xfrm>
            <a:off x="762000" y="3886200"/>
            <a:ext cx="10744200" cy="0"/>
          </a:xfrm>
          <a:prstGeom prst="straightConnector1">
            <a:avLst/>
          </a:prstGeom>
          <a:noFill/>
          <a:ln cap="flat" cmpd="thinThick" w="76200">
            <a:solidFill>
              <a:srgbClr val="FF0000"/>
            </a:solidFill>
            <a:prstDash val="solid"/>
            <a:round/>
            <a:headEnd len="sm" w="sm" type="none"/>
            <a:tailEnd len="sm" w="sm" type="none"/>
          </a:ln>
        </p:spPr>
      </p:cxnSp>
      <p:pic>
        <p:nvPicPr>
          <p:cNvPr id="350" name="Google Shape;350;g115053b2453_0_501"/>
          <p:cNvPicPr preferRelativeResize="0"/>
          <p:nvPr/>
        </p:nvPicPr>
        <p:blipFill rotWithShape="1">
          <a:blip r:embed="rId3">
            <a:alphaModFix/>
          </a:blip>
          <a:srcRect b="0" l="0" r="0" t="0"/>
          <a:stretch/>
        </p:blipFill>
        <p:spPr>
          <a:xfrm>
            <a:off x="1037870" y="1143000"/>
            <a:ext cx="2543400" cy="3782100"/>
          </a:xfrm>
          <a:prstGeom prst="ellipse">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g115053b2453_0_507"/>
          <p:cNvPicPr preferRelativeResize="0"/>
          <p:nvPr/>
        </p:nvPicPr>
        <p:blipFill>
          <a:blip r:embed="rId3">
            <a:alphaModFix/>
          </a:blip>
          <a:stretch>
            <a:fillRect/>
          </a:stretch>
        </p:blipFill>
        <p:spPr>
          <a:xfrm>
            <a:off x="2255150" y="372300"/>
            <a:ext cx="6939251" cy="61705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g115053b2453_0_511"/>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system</a:t>
            </a:r>
            <a:r>
              <a:rPr lang="en-US"/>
              <a:t> testing</a:t>
            </a:r>
            <a:endParaRPr/>
          </a:p>
        </p:txBody>
      </p:sp>
      <p:sp>
        <p:nvSpPr>
          <p:cNvPr id="361" name="Google Shape;361;g115053b2453_0_511"/>
          <p:cNvSpPr txBox="1"/>
          <p:nvPr/>
        </p:nvSpPr>
        <p:spPr>
          <a:xfrm>
            <a:off x="391325" y="1701675"/>
            <a:ext cx="10965300" cy="5061600"/>
          </a:xfrm>
          <a:prstGeom prst="rect">
            <a:avLst/>
          </a:prstGeom>
          <a:noFill/>
          <a:ln>
            <a:noFill/>
          </a:ln>
        </p:spPr>
        <p:txBody>
          <a:bodyPr anchorCtr="0" anchor="t" bIns="45700" lIns="91425" spcFirstLastPara="1" rIns="91425" wrap="square" tIns="45700">
            <a:noAutofit/>
          </a:bodyPr>
          <a:lstStyle/>
          <a:p>
            <a:pPr indent="-368300" lvl="1" marL="742950" rtl="0" algn="l">
              <a:spcBef>
                <a:spcPts val="2800"/>
              </a:spcBef>
              <a:spcAft>
                <a:spcPts val="0"/>
              </a:spcAft>
              <a:buClr>
                <a:srgbClr val="FF5A33"/>
              </a:buClr>
              <a:buSzPts val="3700"/>
              <a:buFont typeface="Quattrocento Sans"/>
              <a:buChar char="❖"/>
            </a:pPr>
            <a:r>
              <a:rPr lang="en-US" sz="3700">
                <a:solidFill>
                  <a:srgbClr val="333333"/>
                </a:solidFill>
                <a:highlight>
                  <a:schemeClr val="lt1"/>
                </a:highlight>
                <a:latin typeface="Quattrocento Sans"/>
                <a:ea typeface="Quattrocento Sans"/>
                <a:cs typeface="Quattrocento Sans"/>
                <a:sym typeface="Quattrocento Sans"/>
              </a:rPr>
              <a:t>Kiểm thử hệ thống là mức kiểm thử thứ 3 trong các mức kiểm thử phần mềm được thực hiện sau Integration Testing và trước </a:t>
            </a:r>
            <a:r>
              <a:rPr lang="en-US" sz="3700">
                <a:solidFill>
                  <a:srgbClr val="333333"/>
                </a:solidFill>
                <a:latin typeface="Quattrocento Sans"/>
                <a:ea typeface="Quattrocento Sans"/>
                <a:cs typeface="Quattrocento Sans"/>
                <a:sym typeface="Quattrocento Sans"/>
              </a:rPr>
              <a:t>Acceptance Testing</a:t>
            </a:r>
            <a:r>
              <a:rPr lang="en-US" sz="3700">
                <a:solidFill>
                  <a:srgbClr val="333333"/>
                </a:solidFill>
                <a:highlight>
                  <a:schemeClr val="lt1"/>
                </a:highlight>
                <a:latin typeface="Quattrocento Sans"/>
                <a:ea typeface="Quattrocento Sans"/>
                <a:cs typeface="Quattrocento Sans"/>
                <a:sym typeface="Quattrocento Sans"/>
              </a:rPr>
              <a:t>.</a:t>
            </a:r>
            <a:endParaRPr sz="3700">
              <a:solidFill>
                <a:srgbClr val="333333"/>
              </a:solidFill>
              <a:highlight>
                <a:schemeClr val="lt1"/>
              </a:highlight>
              <a:latin typeface="Quattrocento Sans"/>
              <a:ea typeface="Quattrocento Sans"/>
              <a:cs typeface="Quattrocento Sans"/>
              <a:sym typeface="Quattrocento Sans"/>
            </a:endParaRPr>
          </a:p>
          <a:p>
            <a:pPr indent="-368300" lvl="1" marL="742950" rtl="0" algn="l">
              <a:spcBef>
                <a:spcPts val="0"/>
              </a:spcBef>
              <a:spcAft>
                <a:spcPts val="0"/>
              </a:spcAft>
              <a:buClr>
                <a:srgbClr val="FF5A33"/>
              </a:buClr>
              <a:buSzPts val="3700"/>
              <a:buFont typeface="Quattrocento Sans"/>
              <a:buChar char="❖"/>
            </a:pPr>
            <a:r>
              <a:rPr lang="en-US" sz="3700">
                <a:solidFill>
                  <a:srgbClr val="333333"/>
                </a:solidFill>
                <a:highlight>
                  <a:schemeClr val="lt1"/>
                </a:highlight>
                <a:latin typeface="Quattrocento Sans"/>
                <a:ea typeface="Quattrocento Sans"/>
                <a:cs typeface="Quattrocento Sans"/>
                <a:sym typeface="Quattrocento Sans"/>
              </a:rPr>
              <a:t>Kiểm thử hệ thống </a:t>
            </a:r>
            <a:r>
              <a:rPr lang="en-US" sz="3700">
                <a:solidFill>
                  <a:srgbClr val="333333"/>
                </a:solidFill>
                <a:latin typeface="Quattrocento Sans"/>
                <a:ea typeface="Quattrocento Sans"/>
                <a:cs typeface="Quattrocento Sans"/>
                <a:sym typeface="Quattrocento Sans"/>
              </a:rPr>
              <a:t>là kiểm tra lại toàn bộ hệ thống sau khi tích hợp. Nó cho phép kiểm tra sự tuân thủ của hệ thống theo yêu cầu. Loại kiểm thử này kiểm tra sự tương tác tổng thể của các thành phần. Nó liên quan đến tải, hiệu suất, độ tin cậy và kiểm tra bảo mật.</a:t>
            </a:r>
            <a:endParaRPr sz="3700">
              <a:solidFill>
                <a:srgbClr val="333333"/>
              </a:solidFill>
              <a:highlight>
                <a:schemeClr val="lt1"/>
              </a:highlight>
              <a:latin typeface="Quattrocento Sans"/>
              <a:ea typeface="Quattrocento Sans"/>
              <a:cs typeface="Quattrocento Sans"/>
              <a:sym typeface="Quattrocento Sans"/>
            </a:endParaRPr>
          </a:p>
        </p:txBody>
      </p:sp>
      <p:sp>
        <p:nvSpPr>
          <p:cNvPr id="362" name="Google Shape;362;g115053b2453_0_511"/>
          <p:cNvSpPr txBox="1"/>
          <p:nvPr/>
        </p:nvSpPr>
        <p:spPr>
          <a:xfrm>
            <a:off x="613350" y="901275"/>
            <a:ext cx="10965300" cy="985200"/>
          </a:xfrm>
          <a:prstGeom prst="rect">
            <a:avLst/>
          </a:prstGeom>
          <a:noFill/>
          <a:ln>
            <a:noFill/>
          </a:ln>
        </p:spPr>
        <p:txBody>
          <a:bodyPr anchorCtr="0" anchor="t" bIns="91425" lIns="91425" spcFirstLastPara="1" rIns="91425" wrap="square" tIns="91425">
            <a:spAutoFit/>
          </a:bodyPr>
          <a:lstStyle/>
          <a:p>
            <a:pPr indent="-495300" lvl="0" marL="342900" rtl="0" algn="l">
              <a:spcBef>
                <a:spcPts val="0"/>
              </a:spcBef>
              <a:spcAft>
                <a:spcPts val="0"/>
              </a:spcAft>
              <a:buClr>
                <a:srgbClr val="FF5A33"/>
              </a:buClr>
              <a:buSzPts val="5200"/>
              <a:buFont typeface="Quattrocento Sans"/>
              <a:buChar char="❑"/>
            </a:pPr>
            <a:r>
              <a:rPr lang="en-US" sz="4000">
                <a:solidFill>
                  <a:srgbClr val="333333"/>
                </a:solidFill>
                <a:latin typeface="Quattrocento Sans"/>
                <a:ea typeface="Quattrocento Sans"/>
                <a:cs typeface="Quattrocento Sans"/>
                <a:sym typeface="Quattrocento Sans"/>
              </a:rPr>
              <a:t>System Testing - Kiểm thử hệ thống</a:t>
            </a:r>
            <a:endParaRPr sz="52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61">
                                            <p:txEl>
                                              <p:pRg end="0" st="0"/>
                                            </p:txEl>
                                          </p:spTgt>
                                        </p:tgtEl>
                                        <p:attrNameLst>
                                          <p:attrName>style.visibility</p:attrName>
                                        </p:attrNameLst>
                                      </p:cBhvr>
                                      <p:to>
                                        <p:strVal val="visible"/>
                                      </p:to>
                                    </p:set>
                                    <p:anim calcmode="lin" valueType="num">
                                      <p:cBhvr additive="base">
                                        <p:cTn dur="1000"/>
                                        <p:tgtEl>
                                          <p:spTgt spid="36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61">
                                            <p:txEl>
                                              <p:pRg end="1" st="1"/>
                                            </p:txEl>
                                          </p:spTgt>
                                        </p:tgtEl>
                                        <p:attrNameLst>
                                          <p:attrName>style.visibility</p:attrName>
                                        </p:attrNameLst>
                                      </p:cBhvr>
                                      <p:to>
                                        <p:strVal val="visible"/>
                                      </p:to>
                                    </p:set>
                                    <p:anim calcmode="lin" valueType="num">
                                      <p:cBhvr additive="base">
                                        <p:cTn dur="1000"/>
                                        <p:tgtEl>
                                          <p:spTgt spid="36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g115053b2453_0_517"/>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system testing</a:t>
            </a:r>
            <a:endParaRPr/>
          </a:p>
        </p:txBody>
      </p:sp>
      <p:sp>
        <p:nvSpPr>
          <p:cNvPr id="368" name="Google Shape;368;g115053b2453_0_517"/>
          <p:cNvSpPr txBox="1"/>
          <p:nvPr/>
        </p:nvSpPr>
        <p:spPr>
          <a:xfrm>
            <a:off x="391325" y="898200"/>
            <a:ext cx="11311200" cy="5061600"/>
          </a:xfrm>
          <a:prstGeom prst="rect">
            <a:avLst/>
          </a:prstGeom>
          <a:noFill/>
          <a:ln>
            <a:noFill/>
          </a:ln>
        </p:spPr>
        <p:txBody>
          <a:bodyPr anchorCtr="0" anchor="t" bIns="45700" lIns="91425" spcFirstLastPara="1" rIns="91425" wrap="square" tIns="45700">
            <a:noAutofit/>
          </a:bodyPr>
          <a:lstStyle/>
          <a:p>
            <a:pPr indent="-355600" lvl="1" marL="742950" rtl="0" algn="l">
              <a:spcBef>
                <a:spcPts val="2800"/>
              </a:spcBef>
              <a:spcAft>
                <a:spcPts val="0"/>
              </a:spcAft>
              <a:buClr>
                <a:srgbClr val="FF5A33"/>
              </a:buClr>
              <a:buSzPts val="3500"/>
              <a:buFont typeface="Quattrocento Sans"/>
              <a:buChar char="❖"/>
            </a:pPr>
            <a:r>
              <a:rPr lang="en-US" sz="3500">
                <a:solidFill>
                  <a:srgbClr val="333333"/>
                </a:solidFill>
                <a:latin typeface="Quattrocento Sans"/>
                <a:ea typeface="Quattrocento Sans"/>
                <a:cs typeface="Quattrocento Sans"/>
                <a:sym typeface="Quattrocento Sans"/>
              </a:rPr>
              <a:t>Kiểm thử hệ thống có thể dựa vào báo cáo phân tích rủi ro, đặc tả yêu cầu phần mềm, chức năng, quy trình nghiệp vụ, trường hợp sử dụng, hoặc đặc tả tổng quan về hành vi hệ thống, tương tác với hệ điều hành và các tài nguyên hệ thống.</a:t>
            </a:r>
            <a:endParaRPr sz="350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68">
                                            <p:txEl>
                                              <p:pRg end="0" st="0"/>
                                            </p:txEl>
                                          </p:spTgt>
                                        </p:tgtEl>
                                        <p:attrNameLst>
                                          <p:attrName>style.visibility</p:attrName>
                                        </p:attrNameLst>
                                      </p:cBhvr>
                                      <p:to>
                                        <p:strVal val="visible"/>
                                      </p:to>
                                    </p:set>
                                    <p:anim calcmode="lin" valueType="num">
                                      <p:cBhvr additive="base">
                                        <p:cTn dur="1000"/>
                                        <p:tgtEl>
                                          <p:spTgt spid="368">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g115053b2453_0_528"/>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system testing</a:t>
            </a:r>
            <a:endParaRPr/>
          </a:p>
        </p:txBody>
      </p:sp>
      <p:sp>
        <p:nvSpPr>
          <p:cNvPr id="374" name="Google Shape;374;g115053b2453_0_528"/>
          <p:cNvSpPr txBox="1"/>
          <p:nvPr/>
        </p:nvSpPr>
        <p:spPr>
          <a:xfrm>
            <a:off x="617100" y="93715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Ví dụ kiểm thử </a:t>
            </a:r>
            <a:r>
              <a:rPr lang="en-US" sz="4000">
                <a:solidFill>
                  <a:srgbClr val="333333"/>
                </a:solidFill>
                <a:latin typeface="Quattrocento Sans"/>
                <a:ea typeface="Quattrocento Sans"/>
                <a:cs typeface="Quattrocento Sans"/>
                <a:sym typeface="Quattrocento Sans"/>
              </a:rPr>
              <a:t>hệ thống</a:t>
            </a:r>
            <a:endParaRPr sz="4000">
              <a:solidFill>
                <a:schemeClr val="dk1"/>
              </a:solidFill>
              <a:latin typeface="Quattrocento Sans"/>
              <a:ea typeface="Quattrocento Sans"/>
              <a:cs typeface="Quattrocento Sans"/>
              <a:sym typeface="Quattrocento Sans"/>
            </a:endParaRPr>
          </a:p>
        </p:txBody>
      </p:sp>
      <p:pic>
        <p:nvPicPr>
          <p:cNvPr id="375" name="Google Shape;375;g115053b2453_0_528"/>
          <p:cNvPicPr preferRelativeResize="0"/>
          <p:nvPr/>
        </p:nvPicPr>
        <p:blipFill>
          <a:blip r:embed="rId3">
            <a:alphaModFix/>
          </a:blip>
          <a:stretch>
            <a:fillRect/>
          </a:stretch>
        </p:blipFill>
        <p:spPr>
          <a:xfrm>
            <a:off x="1026838" y="2090075"/>
            <a:ext cx="10138325" cy="4210893"/>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g115053b2453_0_339"/>
          <p:cNvPicPr preferRelativeResize="0"/>
          <p:nvPr/>
        </p:nvPicPr>
        <p:blipFill>
          <a:blip r:embed="rId3">
            <a:alphaModFix/>
          </a:blip>
          <a:stretch>
            <a:fillRect/>
          </a:stretch>
        </p:blipFill>
        <p:spPr>
          <a:xfrm>
            <a:off x="2255150" y="372300"/>
            <a:ext cx="6939251" cy="617059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g115053b2453_0_537"/>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system testing</a:t>
            </a:r>
            <a:endParaRPr/>
          </a:p>
        </p:txBody>
      </p:sp>
      <p:sp>
        <p:nvSpPr>
          <p:cNvPr id="381" name="Google Shape;381;g115053b2453_0_537"/>
          <p:cNvSpPr txBox="1"/>
          <p:nvPr/>
        </p:nvSpPr>
        <p:spPr>
          <a:xfrm>
            <a:off x="347400" y="1632100"/>
            <a:ext cx="11235000" cy="5141100"/>
          </a:xfrm>
          <a:prstGeom prst="rect">
            <a:avLst/>
          </a:prstGeom>
          <a:noFill/>
          <a:ln>
            <a:noFill/>
          </a:ln>
        </p:spPr>
        <p:txBody>
          <a:bodyPr anchorCtr="0" anchor="t" bIns="45700" lIns="91425" spcFirstLastPara="1" rIns="91425" wrap="square" tIns="45700">
            <a:normAutofit/>
          </a:bodyPr>
          <a:lstStyle/>
          <a:p>
            <a:pPr indent="-330200" lvl="1" marL="742950" rtl="0" algn="l">
              <a:lnSpc>
                <a:spcPct val="100000"/>
              </a:lnSpc>
              <a:spcBef>
                <a:spcPts val="2400"/>
              </a:spcBef>
              <a:spcAft>
                <a:spcPts val="0"/>
              </a:spcAft>
              <a:buClr>
                <a:srgbClr val="FF5A33"/>
              </a:buClr>
              <a:buSzPts val="3100"/>
              <a:buFont typeface="Quattrocento Sans"/>
              <a:buChar char="❖"/>
            </a:pPr>
            <a:r>
              <a:rPr lang="en-US" sz="3600">
                <a:solidFill>
                  <a:srgbClr val="333333"/>
                </a:solidFill>
                <a:latin typeface="Quattrocento Sans"/>
                <a:ea typeface="Quattrocento Sans"/>
                <a:cs typeface="Quattrocento Sans"/>
                <a:sym typeface="Quattrocento Sans"/>
              </a:rPr>
              <a:t>Đặc tả yêu cầu hệ thống và phần mềm (chức năng và phi chức năng).</a:t>
            </a:r>
            <a:endParaRPr sz="3600">
              <a:solidFill>
                <a:srgbClr val="333333"/>
              </a:solidFill>
              <a:latin typeface="Quattrocento Sans"/>
              <a:ea typeface="Quattrocento Sans"/>
              <a:cs typeface="Quattrocento Sans"/>
              <a:sym typeface="Quattrocento Sans"/>
            </a:endParaRPr>
          </a:p>
          <a:p>
            <a:pPr indent="-381000" lvl="1" marL="742950" rtl="0" algn="l">
              <a:spcBef>
                <a:spcPts val="0"/>
              </a:spcBef>
              <a:spcAft>
                <a:spcPts val="0"/>
              </a:spcAft>
              <a:buClr>
                <a:srgbClr val="FF5A33"/>
              </a:buClr>
              <a:buSzPts val="3900"/>
              <a:buFont typeface="Quattrocento Sans"/>
              <a:buChar char="❖"/>
            </a:pPr>
            <a:r>
              <a:rPr lang="en-US" sz="3600">
                <a:solidFill>
                  <a:srgbClr val="333333"/>
                </a:solidFill>
                <a:latin typeface="Quattrocento Sans"/>
                <a:ea typeface="Quattrocento Sans"/>
                <a:cs typeface="Quattrocento Sans"/>
                <a:sym typeface="Quattrocento Sans"/>
              </a:rPr>
              <a:t>Báo cáo phân tích rủi ro trường hợp sử dụng.</a:t>
            </a:r>
            <a:endParaRPr sz="3600">
              <a:solidFill>
                <a:srgbClr val="333333"/>
              </a:solidFill>
              <a:latin typeface="Quattrocento Sans"/>
              <a:ea typeface="Quattrocento Sans"/>
              <a:cs typeface="Quattrocento Sans"/>
              <a:sym typeface="Quattrocento Sans"/>
            </a:endParaRPr>
          </a:p>
          <a:p>
            <a:pPr indent="-381000" lvl="1" marL="742950" rtl="0" algn="l">
              <a:spcBef>
                <a:spcPts val="0"/>
              </a:spcBef>
              <a:spcAft>
                <a:spcPts val="0"/>
              </a:spcAft>
              <a:buClr>
                <a:srgbClr val="FF5A33"/>
              </a:buClr>
              <a:buSzPts val="3900"/>
              <a:buFont typeface="Quattrocento Sans"/>
              <a:buChar char="❖"/>
            </a:pPr>
            <a:r>
              <a:rPr lang="en-US" sz="3600">
                <a:solidFill>
                  <a:srgbClr val="333333"/>
                </a:solidFill>
                <a:latin typeface="Quattrocento Sans"/>
                <a:ea typeface="Quattrocento Sans"/>
                <a:cs typeface="Quattrocento Sans"/>
                <a:sym typeface="Quattrocento Sans"/>
              </a:rPr>
              <a:t>Yêu cầu của người dùng.</a:t>
            </a:r>
            <a:endParaRPr sz="3600">
              <a:solidFill>
                <a:srgbClr val="333333"/>
              </a:solidFill>
              <a:latin typeface="Quattrocento Sans"/>
              <a:ea typeface="Quattrocento Sans"/>
              <a:cs typeface="Quattrocento Sans"/>
              <a:sym typeface="Quattrocento Sans"/>
            </a:endParaRPr>
          </a:p>
          <a:p>
            <a:pPr indent="-381000" lvl="1" marL="742950" rtl="0" algn="l">
              <a:spcBef>
                <a:spcPts val="0"/>
              </a:spcBef>
              <a:spcAft>
                <a:spcPts val="0"/>
              </a:spcAft>
              <a:buClr>
                <a:srgbClr val="FF5A33"/>
              </a:buClr>
              <a:buSzPts val="3900"/>
              <a:buFont typeface="Quattrocento Sans"/>
              <a:buChar char="❖"/>
            </a:pPr>
            <a:r>
              <a:rPr lang="en-US" sz="3600">
                <a:solidFill>
                  <a:srgbClr val="333333"/>
                </a:solidFill>
                <a:latin typeface="Quattrocento Sans"/>
                <a:ea typeface="Quattrocento Sans"/>
                <a:cs typeface="Quattrocento Sans"/>
                <a:sym typeface="Quattrocento Sans"/>
              </a:rPr>
              <a:t>Mô hình hành vi hệ thống.</a:t>
            </a:r>
            <a:endParaRPr sz="3600">
              <a:solidFill>
                <a:srgbClr val="333333"/>
              </a:solidFill>
              <a:latin typeface="Quattrocento Sans"/>
              <a:ea typeface="Quattrocento Sans"/>
              <a:cs typeface="Quattrocento Sans"/>
              <a:sym typeface="Quattrocento Sans"/>
            </a:endParaRPr>
          </a:p>
          <a:p>
            <a:pPr indent="-381000" lvl="1" marL="742950" rtl="0" algn="l">
              <a:spcBef>
                <a:spcPts val="0"/>
              </a:spcBef>
              <a:spcAft>
                <a:spcPts val="0"/>
              </a:spcAft>
              <a:buClr>
                <a:srgbClr val="FF5A33"/>
              </a:buClr>
              <a:buSzPts val="3900"/>
              <a:buFont typeface="Quattrocento Sans"/>
              <a:buChar char="❖"/>
            </a:pPr>
            <a:r>
              <a:rPr lang="en-US" sz="3600">
                <a:solidFill>
                  <a:srgbClr val="333333"/>
                </a:solidFill>
                <a:latin typeface="Quattrocento Sans"/>
                <a:ea typeface="Quattrocento Sans"/>
                <a:cs typeface="Quattrocento Sans"/>
                <a:sym typeface="Quattrocento Sans"/>
              </a:rPr>
              <a:t>Sơ đồ trạng thái hệ thống.</a:t>
            </a:r>
            <a:endParaRPr sz="3600">
              <a:solidFill>
                <a:srgbClr val="333333"/>
              </a:solidFill>
              <a:latin typeface="Quattrocento Sans"/>
              <a:ea typeface="Quattrocento Sans"/>
              <a:cs typeface="Quattrocento Sans"/>
              <a:sym typeface="Quattrocento Sans"/>
            </a:endParaRPr>
          </a:p>
          <a:p>
            <a:pPr indent="-381000" lvl="1" marL="742950" rtl="0" algn="l">
              <a:spcBef>
                <a:spcPts val="0"/>
              </a:spcBef>
              <a:spcAft>
                <a:spcPts val="0"/>
              </a:spcAft>
              <a:buClr>
                <a:srgbClr val="FF5A33"/>
              </a:buClr>
              <a:buSzPts val="3900"/>
              <a:buFont typeface="Quattrocento Sans"/>
              <a:buChar char="❖"/>
            </a:pPr>
            <a:r>
              <a:rPr lang="en-US" sz="3600">
                <a:solidFill>
                  <a:srgbClr val="333333"/>
                </a:solidFill>
                <a:latin typeface="Quattrocento Sans"/>
                <a:ea typeface="Quattrocento Sans"/>
                <a:cs typeface="Quattrocento Sans"/>
                <a:sym typeface="Quattrocento Sans"/>
              </a:rPr>
              <a:t>Hướng dẫn sử dụng.</a:t>
            </a:r>
            <a:endParaRPr sz="4700">
              <a:solidFill>
                <a:srgbClr val="333333"/>
              </a:solidFill>
              <a:latin typeface="Quattrocento Sans"/>
              <a:ea typeface="Quattrocento Sans"/>
              <a:cs typeface="Quattrocento Sans"/>
              <a:sym typeface="Quattrocento Sans"/>
            </a:endParaRPr>
          </a:p>
        </p:txBody>
      </p:sp>
      <p:sp>
        <p:nvSpPr>
          <p:cNvPr id="382" name="Google Shape;382;g115053b2453_0_537"/>
          <p:cNvSpPr txBox="1"/>
          <p:nvPr/>
        </p:nvSpPr>
        <p:spPr>
          <a:xfrm>
            <a:off x="617100" y="93715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Cơ sở đầu vào để kiểm thử </a:t>
            </a:r>
            <a:r>
              <a:rPr lang="en-US" sz="4000">
                <a:solidFill>
                  <a:srgbClr val="333333"/>
                </a:solidFill>
                <a:latin typeface="Quattrocento Sans"/>
                <a:ea typeface="Quattrocento Sans"/>
                <a:cs typeface="Quattrocento Sans"/>
                <a:sym typeface="Quattrocento Sans"/>
              </a:rPr>
              <a:t>hệ thống</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81">
                                            <p:txEl>
                                              <p:pRg end="0" st="0"/>
                                            </p:txEl>
                                          </p:spTgt>
                                        </p:tgtEl>
                                        <p:attrNameLst>
                                          <p:attrName>style.visibility</p:attrName>
                                        </p:attrNameLst>
                                      </p:cBhvr>
                                      <p:to>
                                        <p:strVal val="visible"/>
                                      </p:to>
                                    </p:set>
                                    <p:anim calcmode="lin" valueType="num">
                                      <p:cBhvr additive="base">
                                        <p:cTn dur="1000"/>
                                        <p:tgtEl>
                                          <p:spTgt spid="38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81">
                                            <p:txEl>
                                              <p:pRg end="1" st="1"/>
                                            </p:txEl>
                                          </p:spTgt>
                                        </p:tgtEl>
                                        <p:attrNameLst>
                                          <p:attrName>style.visibility</p:attrName>
                                        </p:attrNameLst>
                                      </p:cBhvr>
                                      <p:to>
                                        <p:strVal val="visible"/>
                                      </p:to>
                                    </p:set>
                                    <p:anim calcmode="lin" valueType="num">
                                      <p:cBhvr additive="base">
                                        <p:cTn dur="1000"/>
                                        <p:tgtEl>
                                          <p:spTgt spid="38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81">
                                            <p:txEl>
                                              <p:pRg end="2" st="2"/>
                                            </p:txEl>
                                          </p:spTgt>
                                        </p:tgtEl>
                                        <p:attrNameLst>
                                          <p:attrName>style.visibility</p:attrName>
                                        </p:attrNameLst>
                                      </p:cBhvr>
                                      <p:to>
                                        <p:strVal val="visible"/>
                                      </p:to>
                                    </p:set>
                                    <p:anim calcmode="lin" valueType="num">
                                      <p:cBhvr additive="base">
                                        <p:cTn dur="1000"/>
                                        <p:tgtEl>
                                          <p:spTgt spid="38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81">
                                            <p:txEl>
                                              <p:pRg end="3" st="3"/>
                                            </p:txEl>
                                          </p:spTgt>
                                        </p:tgtEl>
                                        <p:attrNameLst>
                                          <p:attrName>style.visibility</p:attrName>
                                        </p:attrNameLst>
                                      </p:cBhvr>
                                      <p:to>
                                        <p:strVal val="visible"/>
                                      </p:to>
                                    </p:set>
                                    <p:anim calcmode="lin" valueType="num">
                                      <p:cBhvr additive="base">
                                        <p:cTn dur="1000"/>
                                        <p:tgtEl>
                                          <p:spTgt spid="38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81">
                                            <p:txEl>
                                              <p:pRg end="4" st="4"/>
                                            </p:txEl>
                                          </p:spTgt>
                                        </p:tgtEl>
                                        <p:attrNameLst>
                                          <p:attrName>style.visibility</p:attrName>
                                        </p:attrNameLst>
                                      </p:cBhvr>
                                      <p:to>
                                        <p:strVal val="visible"/>
                                      </p:to>
                                    </p:set>
                                    <p:anim calcmode="lin" valueType="num">
                                      <p:cBhvr additive="base">
                                        <p:cTn dur="1000"/>
                                        <p:tgtEl>
                                          <p:spTgt spid="38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81">
                                            <p:txEl>
                                              <p:pRg end="5" st="5"/>
                                            </p:txEl>
                                          </p:spTgt>
                                        </p:tgtEl>
                                        <p:attrNameLst>
                                          <p:attrName>style.visibility</p:attrName>
                                        </p:attrNameLst>
                                      </p:cBhvr>
                                      <p:to>
                                        <p:strVal val="visible"/>
                                      </p:to>
                                    </p:set>
                                    <p:anim calcmode="lin" valueType="num">
                                      <p:cBhvr additive="base">
                                        <p:cTn dur="1000"/>
                                        <p:tgtEl>
                                          <p:spTgt spid="38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g115053b2453_0_543"/>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system testing</a:t>
            </a:r>
            <a:endParaRPr/>
          </a:p>
        </p:txBody>
      </p:sp>
      <p:sp>
        <p:nvSpPr>
          <p:cNvPr id="388" name="Google Shape;388;g115053b2453_0_543"/>
          <p:cNvSpPr txBox="1"/>
          <p:nvPr/>
        </p:nvSpPr>
        <p:spPr>
          <a:xfrm>
            <a:off x="347400" y="1632100"/>
            <a:ext cx="11235000" cy="5141100"/>
          </a:xfrm>
          <a:prstGeom prst="rect">
            <a:avLst/>
          </a:prstGeom>
          <a:noFill/>
          <a:ln>
            <a:noFill/>
          </a:ln>
        </p:spPr>
        <p:txBody>
          <a:bodyPr anchorCtr="0" anchor="t" bIns="45700" lIns="91425" spcFirstLastPara="1" rIns="91425" wrap="square" tIns="45700">
            <a:normAutofit/>
          </a:bodyPr>
          <a:lstStyle/>
          <a:p>
            <a:pPr indent="-368300" lvl="1" marL="742950" rtl="0" algn="l">
              <a:spcBef>
                <a:spcPts val="2400"/>
              </a:spcBef>
              <a:spcAft>
                <a:spcPts val="0"/>
              </a:spcAft>
              <a:buClr>
                <a:srgbClr val="FF5A33"/>
              </a:buClr>
              <a:buSzPts val="3700"/>
              <a:buFont typeface="Quattrocento Sans"/>
              <a:buChar char="❖"/>
            </a:pPr>
            <a:r>
              <a:rPr lang="en-US" sz="4100">
                <a:solidFill>
                  <a:srgbClr val="333333"/>
                </a:solidFill>
                <a:latin typeface="Quattrocento Sans"/>
                <a:ea typeface="Quattrocento Sans"/>
                <a:cs typeface="Quattrocento Sans"/>
                <a:sym typeface="Quattrocento Sans"/>
              </a:rPr>
              <a:t>Phần cứng/phần mềm hệ thống.</a:t>
            </a:r>
            <a:endParaRPr sz="4100">
              <a:solidFill>
                <a:srgbClr val="333333"/>
              </a:solidFill>
              <a:latin typeface="Quattrocento Sans"/>
              <a:ea typeface="Quattrocento Sans"/>
              <a:cs typeface="Quattrocento Sans"/>
              <a:sym typeface="Quattrocento Sans"/>
            </a:endParaRPr>
          </a:p>
          <a:p>
            <a:pPr indent="-368300" lvl="1" marL="742950" rtl="0" algn="l">
              <a:spcBef>
                <a:spcPts val="0"/>
              </a:spcBef>
              <a:spcAft>
                <a:spcPts val="0"/>
              </a:spcAft>
              <a:buClr>
                <a:srgbClr val="FF5A33"/>
              </a:buClr>
              <a:buSzPts val="3700"/>
              <a:buFont typeface="Quattrocento Sans"/>
              <a:buChar char="❖"/>
            </a:pPr>
            <a:r>
              <a:rPr lang="en-US" sz="4100">
                <a:solidFill>
                  <a:srgbClr val="333333"/>
                </a:solidFill>
                <a:latin typeface="Quattrocento Sans"/>
                <a:ea typeface="Quattrocento Sans"/>
                <a:cs typeface="Quattrocento Sans"/>
                <a:sym typeface="Quattrocento Sans"/>
              </a:rPr>
              <a:t>Hệ điều hành.</a:t>
            </a:r>
            <a:endParaRPr sz="4100">
              <a:solidFill>
                <a:srgbClr val="333333"/>
              </a:solidFill>
              <a:latin typeface="Quattrocento Sans"/>
              <a:ea typeface="Quattrocento Sans"/>
              <a:cs typeface="Quattrocento Sans"/>
              <a:sym typeface="Quattrocento Sans"/>
            </a:endParaRPr>
          </a:p>
          <a:p>
            <a:pPr indent="-368300" lvl="1" marL="742950" rtl="0" algn="l">
              <a:spcBef>
                <a:spcPts val="0"/>
              </a:spcBef>
              <a:spcAft>
                <a:spcPts val="0"/>
              </a:spcAft>
              <a:buClr>
                <a:srgbClr val="FF5A33"/>
              </a:buClr>
              <a:buSzPts val="3700"/>
              <a:buFont typeface="Quattrocento Sans"/>
              <a:buChar char="❖"/>
            </a:pPr>
            <a:r>
              <a:rPr lang="en-US" sz="4100">
                <a:solidFill>
                  <a:srgbClr val="333333"/>
                </a:solidFill>
                <a:latin typeface="Quattrocento Sans"/>
                <a:ea typeface="Quattrocento Sans"/>
                <a:cs typeface="Quattrocento Sans"/>
                <a:sym typeface="Quattrocento Sans"/>
              </a:rPr>
              <a:t>Cấu hình hệ thống đang kiểm thử.</a:t>
            </a:r>
            <a:endParaRPr sz="4100">
              <a:solidFill>
                <a:srgbClr val="333333"/>
              </a:solidFill>
              <a:latin typeface="Quattrocento Sans"/>
              <a:ea typeface="Quattrocento Sans"/>
              <a:cs typeface="Quattrocento Sans"/>
              <a:sym typeface="Quattrocento Sans"/>
            </a:endParaRPr>
          </a:p>
          <a:p>
            <a:pPr indent="-368300" lvl="1" marL="742950" rtl="0" algn="l">
              <a:spcBef>
                <a:spcPts val="0"/>
              </a:spcBef>
              <a:spcAft>
                <a:spcPts val="0"/>
              </a:spcAft>
              <a:buClr>
                <a:srgbClr val="FF5A33"/>
              </a:buClr>
              <a:buSzPts val="3700"/>
              <a:buFont typeface="Noto Sans Symbols"/>
              <a:buChar char="❖"/>
            </a:pPr>
            <a:r>
              <a:rPr lang="en-US" sz="4100">
                <a:solidFill>
                  <a:srgbClr val="333333"/>
                </a:solidFill>
                <a:latin typeface="Quattrocento Sans"/>
                <a:ea typeface="Quattrocento Sans"/>
                <a:cs typeface="Quattrocento Sans"/>
                <a:sym typeface="Quattrocento Sans"/>
              </a:rPr>
              <a:t>Cấu hình hệ thống và dữ liệu cấu hình.</a:t>
            </a:r>
            <a:endParaRPr sz="5200">
              <a:solidFill>
                <a:srgbClr val="333333"/>
              </a:solidFill>
              <a:latin typeface="Quattrocento Sans"/>
              <a:ea typeface="Quattrocento Sans"/>
              <a:cs typeface="Quattrocento Sans"/>
              <a:sym typeface="Quattrocento Sans"/>
            </a:endParaRPr>
          </a:p>
        </p:txBody>
      </p:sp>
      <p:sp>
        <p:nvSpPr>
          <p:cNvPr id="389" name="Google Shape;389;g115053b2453_0_543"/>
          <p:cNvSpPr txBox="1"/>
          <p:nvPr/>
        </p:nvSpPr>
        <p:spPr>
          <a:xfrm>
            <a:off x="617100" y="93715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Đối tượng</a:t>
            </a:r>
            <a:r>
              <a:rPr lang="en-US" sz="4000">
                <a:solidFill>
                  <a:srgbClr val="333333"/>
                </a:solidFill>
                <a:latin typeface="Quattrocento Sans"/>
                <a:ea typeface="Quattrocento Sans"/>
                <a:cs typeface="Quattrocento Sans"/>
                <a:sym typeface="Quattrocento Sans"/>
              </a:rPr>
              <a:t> kiểm thử hệ thống</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88">
                                            <p:txEl>
                                              <p:pRg end="0" st="0"/>
                                            </p:txEl>
                                          </p:spTgt>
                                        </p:tgtEl>
                                        <p:attrNameLst>
                                          <p:attrName>style.visibility</p:attrName>
                                        </p:attrNameLst>
                                      </p:cBhvr>
                                      <p:to>
                                        <p:strVal val="visible"/>
                                      </p:to>
                                    </p:set>
                                    <p:anim calcmode="lin" valueType="num">
                                      <p:cBhvr additive="base">
                                        <p:cTn dur="1000"/>
                                        <p:tgtEl>
                                          <p:spTgt spid="388">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88">
                                            <p:txEl>
                                              <p:pRg end="1" st="1"/>
                                            </p:txEl>
                                          </p:spTgt>
                                        </p:tgtEl>
                                        <p:attrNameLst>
                                          <p:attrName>style.visibility</p:attrName>
                                        </p:attrNameLst>
                                      </p:cBhvr>
                                      <p:to>
                                        <p:strVal val="visible"/>
                                      </p:to>
                                    </p:set>
                                    <p:anim calcmode="lin" valueType="num">
                                      <p:cBhvr additive="base">
                                        <p:cTn dur="1000"/>
                                        <p:tgtEl>
                                          <p:spTgt spid="388">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88">
                                            <p:txEl>
                                              <p:pRg end="2" st="2"/>
                                            </p:txEl>
                                          </p:spTgt>
                                        </p:tgtEl>
                                        <p:attrNameLst>
                                          <p:attrName>style.visibility</p:attrName>
                                        </p:attrNameLst>
                                      </p:cBhvr>
                                      <p:to>
                                        <p:strVal val="visible"/>
                                      </p:to>
                                    </p:set>
                                    <p:anim calcmode="lin" valueType="num">
                                      <p:cBhvr additive="base">
                                        <p:cTn dur="1000"/>
                                        <p:tgtEl>
                                          <p:spTgt spid="388">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88">
                                            <p:txEl>
                                              <p:pRg end="3" st="3"/>
                                            </p:txEl>
                                          </p:spTgt>
                                        </p:tgtEl>
                                        <p:attrNameLst>
                                          <p:attrName>style.visibility</p:attrName>
                                        </p:attrNameLst>
                                      </p:cBhvr>
                                      <p:to>
                                        <p:strVal val="visible"/>
                                      </p:to>
                                    </p:set>
                                    <p:anim calcmode="lin" valueType="num">
                                      <p:cBhvr additive="base">
                                        <p:cTn dur="1000"/>
                                        <p:tgtEl>
                                          <p:spTgt spid="388">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g115053b2453_0_549"/>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system testing</a:t>
            </a:r>
            <a:endParaRPr/>
          </a:p>
        </p:txBody>
      </p:sp>
      <p:sp>
        <p:nvSpPr>
          <p:cNvPr id="395" name="Google Shape;395;g115053b2453_0_549"/>
          <p:cNvSpPr txBox="1"/>
          <p:nvPr/>
        </p:nvSpPr>
        <p:spPr>
          <a:xfrm>
            <a:off x="660325" y="1660250"/>
            <a:ext cx="10922100" cy="5112900"/>
          </a:xfrm>
          <a:prstGeom prst="rect">
            <a:avLst/>
          </a:prstGeom>
          <a:noFill/>
          <a:ln>
            <a:noFill/>
          </a:ln>
        </p:spPr>
        <p:txBody>
          <a:bodyPr anchorCtr="0" anchor="t" bIns="45700" lIns="91425" spcFirstLastPara="1" rIns="91425" wrap="square" tIns="45700">
            <a:normAutofit/>
          </a:bodyPr>
          <a:lstStyle/>
          <a:p>
            <a:pPr indent="-355600" lvl="1" marL="742950" rtl="0" algn="l">
              <a:spcBef>
                <a:spcPts val="2800"/>
              </a:spcBef>
              <a:spcAft>
                <a:spcPts val="0"/>
              </a:spcAft>
              <a:buClr>
                <a:srgbClr val="FF5A33"/>
              </a:buClr>
              <a:buSzPts val="3500"/>
              <a:buFont typeface="Arial"/>
              <a:buChar char="❖"/>
            </a:pPr>
            <a:r>
              <a:rPr lang="en-US" sz="3500">
                <a:solidFill>
                  <a:srgbClr val="333333"/>
                </a:solidFill>
                <a:latin typeface="Quattrocento Sans"/>
                <a:ea typeface="Quattrocento Sans"/>
                <a:cs typeface="Quattrocento Sans"/>
                <a:sym typeface="Quattrocento Sans"/>
              </a:rPr>
              <a:t>Giảm thiểu rủi ro.</a:t>
            </a:r>
            <a:endParaRPr sz="3500">
              <a:solidFill>
                <a:srgbClr val="333333"/>
              </a:solidFill>
              <a:latin typeface="Quattrocento Sans"/>
              <a:ea typeface="Quattrocento Sans"/>
              <a:cs typeface="Quattrocento Sans"/>
              <a:sym typeface="Quattrocento Sans"/>
            </a:endParaRPr>
          </a:p>
          <a:p>
            <a:pPr indent="-355600" lvl="1" marL="742950" rtl="0" algn="l">
              <a:spcBef>
                <a:spcPts val="0"/>
              </a:spcBef>
              <a:spcAft>
                <a:spcPts val="0"/>
              </a:spcAft>
              <a:buClr>
                <a:srgbClr val="FF5A33"/>
              </a:buClr>
              <a:buSzPts val="3500"/>
              <a:buFont typeface="Arial"/>
              <a:buChar char="❖"/>
            </a:pPr>
            <a:r>
              <a:rPr lang="en-US" sz="3500">
                <a:solidFill>
                  <a:srgbClr val="333333"/>
                </a:solidFill>
                <a:latin typeface="Quattrocento Sans"/>
                <a:ea typeface="Quattrocento Sans"/>
                <a:cs typeface="Quattrocento Sans"/>
                <a:sym typeface="Quattrocento Sans"/>
              </a:rPr>
              <a:t>Xác định các hành vi chức năng và phi chức năng của hệ thống có như được chỉ định hay không.</a:t>
            </a:r>
            <a:endParaRPr sz="3500">
              <a:solidFill>
                <a:srgbClr val="333333"/>
              </a:solidFill>
              <a:latin typeface="Quattrocento Sans"/>
              <a:ea typeface="Quattrocento Sans"/>
              <a:cs typeface="Quattrocento Sans"/>
              <a:sym typeface="Quattrocento Sans"/>
            </a:endParaRPr>
          </a:p>
          <a:p>
            <a:pPr indent="-355600" lvl="1" marL="742950" rtl="0" algn="l">
              <a:spcBef>
                <a:spcPts val="0"/>
              </a:spcBef>
              <a:spcAft>
                <a:spcPts val="0"/>
              </a:spcAft>
              <a:buClr>
                <a:srgbClr val="FF5A33"/>
              </a:buClr>
              <a:buSzPts val="3500"/>
              <a:buFont typeface="Arial"/>
              <a:buChar char="❖"/>
            </a:pPr>
            <a:r>
              <a:rPr lang="en-US" sz="3500">
                <a:solidFill>
                  <a:srgbClr val="333333"/>
                </a:solidFill>
                <a:latin typeface="Quattrocento Sans"/>
                <a:ea typeface="Quattrocento Sans"/>
                <a:cs typeface="Quattrocento Sans"/>
                <a:sym typeface="Quattrocento Sans"/>
              </a:rPr>
              <a:t>Xác minh rằng hệ thống đã hoàn tất và sẽ hoạt động đúng như mong đợi.</a:t>
            </a:r>
            <a:endParaRPr sz="3500">
              <a:solidFill>
                <a:srgbClr val="333333"/>
              </a:solidFill>
              <a:latin typeface="Quattrocento Sans"/>
              <a:ea typeface="Quattrocento Sans"/>
              <a:cs typeface="Quattrocento Sans"/>
              <a:sym typeface="Quattrocento Sans"/>
            </a:endParaRPr>
          </a:p>
          <a:p>
            <a:pPr indent="-355600" lvl="1" marL="742950" rtl="0" algn="l">
              <a:spcBef>
                <a:spcPts val="0"/>
              </a:spcBef>
              <a:spcAft>
                <a:spcPts val="0"/>
              </a:spcAft>
              <a:buClr>
                <a:srgbClr val="FF5A33"/>
              </a:buClr>
              <a:buSzPts val="3500"/>
              <a:buFont typeface="Arial"/>
              <a:buChar char="❖"/>
            </a:pPr>
            <a:r>
              <a:rPr lang="en-US" sz="3500">
                <a:solidFill>
                  <a:srgbClr val="333333"/>
                </a:solidFill>
                <a:latin typeface="Quattrocento Sans"/>
                <a:ea typeface="Quattrocento Sans"/>
                <a:cs typeface="Quattrocento Sans"/>
                <a:sym typeface="Quattrocento Sans"/>
              </a:rPr>
              <a:t>Xây dựng niềm tin vào chất lượng của toàn bộ hệ thống phát hiện lỗi.</a:t>
            </a:r>
            <a:endParaRPr sz="3500">
              <a:solidFill>
                <a:srgbClr val="333333"/>
              </a:solidFill>
              <a:latin typeface="Quattrocento Sans"/>
              <a:ea typeface="Quattrocento Sans"/>
              <a:cs typeface="Quattrocento Sans"/>
              <a:sym typeface="Quattrocento Sans"/>
            </a:endParaRPr>
          </a:p>
          <a:p>
            <a:pPr indent="-355600" lvl="1" marL="742950" rtl="0" algn="l">
              <a:spcBef>
                <a:spcPts val="0"/>
              </a:spcBef>
              <a:spcAft>
                <a:spcPts val="0"/>
              </a:spcAft>
              <a:buClr>
                <a:srgbClr val="FF5A33"/>
              </a:buClr>
              <a:buSzPts val="3500"/>
              <a:buFont typeface="Arial"/>
              <a:buChar char="❖"/>
            </a:pPr>
            <a:r>
              <a:rPr lang="en-US" sz="3500">
                <a:solidFill>
                  <a:srgbClr val="333333"/>
                </a:solidFill>
                <a:latin typeface="Quattrocento Sans"/>
                <a:ea typeface="Quattrocento Sans"/>
                <a:cs typeface="Quattrocento Sans"/>
                <a:sym typeface="Quattrocento Sans"/>
              </a:rPr>
              <a:t>Ngăn ngừa tình trạng lọt lỗi xuống lần thử nghiệm sau hoặc xuống khâu sản xuất.</a:t>
            </a:r>
            <a:endParaRPr sz="3500">
              <a:solidFill>
                <a:srgbClr val="333333"/>
              </a:solidFill>
              <a:latin typeface="Quattrocento Sans"/>
              <a:ea typeface="Quattrocento Sans"/>
              <a:cs typeface="Quattrocento Sans"/>
              <a:sym typeface="Quattrocento Sans"/>
            </a:endParaRPr>
          </a:p>
        </p:txBody>
      </p:sp>
      <p:sp>
        <p:nvSpPr>
          <p:cNvPr id="396" name="Google Shape;396;g115053b2453_0_549"/>
          <p:cNvSpPr txBox="1"/>
          <p:nvPr/>
        </p:nvSpPr>
        <p:spPr>
          <a:xfrm>
            <a:off x="617100" y="93715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Mục đích</a:t>
            </a:r>
            <a:r>
              <a:rPr lang="en-US" sz="4000">
                <a:solidFill>
                  <a:srgbClr val="333333"/>
                </a:solidFill>
                <a:latin typeface="Quattrocento Sans"/>
                <a:ea typeface="Quattrocento Sans"/>
                <a:cs typeface="Quattrocento Sans"/>
                <a:sym typeface="Quattrocento Sans"/>
              </a:rPr>
              <a:t> kiểm thử hệ thống</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95">
                                            <p:txEl>
                                              <p:pRg end="0" st="0"/>
                                            </p:txEl>
                                          </p:spTgt>
                                        </p:tgtEl>
                                        <p:attrNameLst>
                                          <p:attrName>style.visibility</p:attrName>
                                        </p:attrNameLst>
                                      </p:cBhvr>
                                      <p:to>
                                        <p:strVal val="visible"/>
                                      </p:to>
                                    </p:set>
                                    <p:anim calcmode="lin" valueType="num">
                                      <p:cBhvr additive="base">
                                        <p:cTn dur="1000"/>
                                        <p:tgtEl>
                                          <p:spTgt spid="395">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95">
                                            <p:txEl>
                                              <p:pRg end="1" st="1"/>
                                            </p:txEl>
                                          </p:spTgt>
                                        </p:tgtEl>
                                        <p:attrNameLst>
                                          <p:attrName>style.visibility</p:attrName>
                                        </p:attrNameLst>
                                      </p:cBhvr>
                                      <p:to>
                                        <p:strVal val="visible"/>
                                      </p:to>
                                    </p:set>
                                    <p:anim calcmode="lin" valueType="num">
                                      <p:cBhvr additive="base">
                                        <p:cTn dur="1000"/>
                                        <p:tgtEl>
                                          <p:spTgt spid="395">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95">
                                            <p:txEl>
                                              <p:pRg end="2" st="2"/>
                                            </p:txEl>
                                          </p:spTgt>
                                        </p:tgtEl>
                                        <p:attrNameLst>
                                          <p:attrName>style.visibility</p:attrName>
                                        </p:attrNameLst>
                                      </p:cBhvr>
                                      <p:to>
                                        <p:strVal val="visible"/>
                                      </p:to>
                                    </p:set>
                                    <p:anim calcmode="lin" valueType="num">
                                      <p:cBhvr additive="base">
                                        <p:cTn dur="1000"/>
                                        <p:tgtEl>
                                          <p:spTgt spid="395">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95">
                                            <p:txEl>
                                              <p:pRg end="3" st="3"/>
                                            </p:txEl>
                                          </p:spTgt>
                                        </p:tgtEl>
                                        <p:attrNameLst>
                                          <p:attrName>style.visibility</p:attrName>
                                        </p:attrNameLst>
                                      </p:cBhvr>
                                      <p:to>
                                        <p:strVal val="visible"/>
                                      </p:to>
                                    </p:set>
                                    <p:anim calcmode="lin" valueType="num">
                                      <p:cBhvr additive="base">
                                        <p:cTn dur="1000"/>
                                        <p:tgtEl>
                                          <p:spTgt spid="395">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95">
                                            <p:txEl>
                                              <p:pRg end="4" st="4"/>
                                            </p:txEl>
                                          </p:spTgt>
                                        </p:tgtEl>
                                        <p:attrNameLst>
                                          <p:attrName>style.visibility</p:attrName>
                                        </p:attrNameLst>
                                      </p:cBhvr>
                                      <p:to>
                                        <p:strVal val="visible"/>
                                      </p:to>
                                    </p:set>
                                    <p:anim calcmode="lin" valueType="num">
                                      <p:cBhvr additive="base">
                                        <p:cTn dur="1000"/>
                                        <p:tgtEl>
                                          <p:spTgt spid="395">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g115053b2453_0_555"/>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system testing</a:t>
            </a:r>
            <a:endParaRPr/>
          </a:p>
        </p:txBody>
      </p:sp>
      <p:sp>
        <p:nvSpPr>
          <p:cNvPr id="402" name="Google Shape;402;g115053b2453_0_555"/>
          <p:cNvSpPr txBox="1"/>
          <p:nvPr/>
        </p:nvSpPr>
        <p:spPr>
          <a:xfrm>
            <a:off x="933900" y="2169650"/>
            <a:ext cx="10648200" cy="4331700"/>
          </a:xfrm>
          <a:prstGeom prst="rect">
            <a:avLst/>
          </a:prstGeom>
          <a:noFill/>
          <a:ln>
            <a:noFill/>
          </a:ln>
        </p:spPr>
        <p:txBody>
          <a:bodyPr anchorCtr="0" anchor="t" bIns="45700" lIns="91425" spcFirstLastPara="1" rIns="91425" wrap="square" tIns="45700">
            <a:normAutofit/>
          </a:bodyPr>
          <a:lstStyle/>
          <a:p>
            <a:pPr indent="-381000" lvl="1" marL="742950" rtl="0" algn="l">
              <a:lnSpc>
                <a:spcPct val="115000"/>
              </a:lnSpc>
              <a:spcBef>
                <a:spcPts val="0"/>
              </a:spcBef>
              <a:spcAft>
                <a:spcPts val="0"/>
              </a:spcAft>
              <a:buClr>
                <a:srgbClr val="FF5A33"/>
              </a:buClr>
              <a:buSzPts val="3900"/>
              <a:buFont typeface="Quattrocento Sans"/>
              <a:buChar char="❖"/>
            </a:pPr>
            <a:r>
              <a:rPr lang="en-US" sz="3900">
                <a:solidFill>
                  <a:srgbClr val="333333"/>
                </a:solidFill>
                <a:latin typeface="Quattrocento Sans"/>
                <a:ea typeface="Quattrocento Sans"/>
                <a:cs typeface="Quattrocento Sans"/>
                <a:sym typeface="Quattrocento Sans"/>
              </a:rPr>
              <a:t>Tính toán không chính xác.</a:t>
            </a:r>
            <a:endParaRPr sz="3900">
              <a:solidFill>
                <a:srgbClr val="333333"/>
              </a:solidFill>
              <a:latin typeface="Quattrocento Sans"/>
              <a:ea typeface="Quattrocento Sans"/>
              <a:cs typeface="Quattrocento Sans"/>
              <a:sym typeface="Quattrocento Sans"/>
            </a:endParaRPr>
          </a:p>
          <a:p>
            <a:pPr indent="-381000" lvl="1" marL="742950" rtl="0" algn="l">
              <a:lnSpc>
                <a:spcPct val="115000"/>
              </a:lnSpc>
              <a:spcBef>
                <a:spcPts val="0"/>
              </a:spcBef>
              <a:spcAft>
                <a:spcPts val="0"/>
              </a:spcAft>
              <a:buClr>
                <a:srgbClr val="FF5A33"/>
              </a:buClr>
              <a:buSzPts val="3900"/>
              <a:buFont typeface="Quattrocento Sans"/>
              <a:buChar char="❖"/>
            </a:pPr>
            <a:r>
              <a:rPr lang="en-US" sz="3900">
                <a:solidFill>
                  <a:srgbClr val="333333"/>
                </a:solidFill>
                <a:latin typeface="Quattrocento Sans"/>
                <a:ea typeface="Quattrocento Sans"/>
                <a:cs typeface="Quattrocento Sans"/>
                <a:sym typeface="Quattrocento Sans"/>
              </a:rPr>
              <a:t>Hành vi chức năng hoặc phi chức năng không chính xác hoặc không như mong đợi của hệ thống.</a:t>
            </a:r>
            <a:endParaRPr sz="3900">
              <a:solidFill>
                <a:srgbClr val="333333"/>
              </a:solidFill>
              <a:latin typeface="Quattrocento Sans"/>
              <a:ea typeface="Quattrocento Sans"/>
              <a:cs typeface="Quattrocento Sans"/>
              <a:sym typeface="Quattrocento Sans"/>
            </a:endParaRPr>
          </a:p>
          <a:p>
            <a:pPr indent="-381000" lvl="1" marL="742950" rtl="0" algn="l">
              <a:lnSpc>
                <a:spcPct val="115000"/>
              </a:lnSpc>
              <a:spcBef>
                <a:spcPts val="0"/>
              </a:spcBef>
              <a:spcAft>
                <a:spcPts val="0"/>
              </a:spcAft>
              <a:buClr>
                <a:srgbClr val="FF5A33"/>
              </a:buClr>
              <a:buSzPts val="3900"/>
              <a:buFont typeface="Quattrocento Sans"/>
              <a:buChar char="❖"/>
            </a:pPr>
            <a:r>
              <a:rPr lang="en-US" sz="3900">
                <a:solidFill>
                  <a:srgbClr val="333333"/>
                </a:solidFill>
                <a:latin typeface="Quattrocento Sans"/>
                <a:ea typeface="Quattrocento Sans"/>
                <a:cs typeface="Quattrocento Sans"/>
                <a:sym typeface="Quattrocento Sans"/>
              </a:rPr>
              <a:t>Sự kiểm soát và/hoặc luồng công việc không chính xác trong hệ thống.</a:t>
            </a:r>
            <a:endParaRPr sz="3900">
              <a:solidFill>
                <a:srgbClr val="333333"/>
              </a:solidFill>
              <a:latin typeface="Quattrocento Sans"/>
              <a:ea typeface="Quattrocento Sans"/>
              <a:cs typeface="Quattrocento Sans"/>
              <a:sym typeface="Quattrocento Sans"/>
            </a:endParaRPr>
          </a:p>
        </p:txBody>
      </p:sp>
      <p:sp>
        <p:nvSpPr>
          <p:cNvPr id="403" name="Google Shape;403;g115053b2453_0_555"/>
          <p:cNvSpPr txBox="1"/>
          <p:nvPr/>
        </p:nvSpPr>
        <p:spPr>
          <a:xfrm>
            <a:off x="613350" y="762150"/>
            <a:ext cx="10965300" cy="1508400"/>
          </a:xfrm>
          <a:prstGeom prst="rect">
            <a:avLst/>
          </a:prstGeom>
          <a:noFill/>
          <a:ln>
            <a:noFill/>
          </a:ln>
        </p:spPr>
        <p:txBody>
          <a:bodyPr anchorCtr="0" anchor="t" bIns="91425" lIns="91425" spcFirstLastPara="1" rIns="91425" wrap="square" tIns="91425">
            <a:spAutoFit/>
          </a:bodyPr>
          <a:lstStyle/>
          <a:p>
            <a:pPr indent="-419100" lvl="0" marL="342900" rtl="0" algn="l">
              <a:lnSpc>
                <a:spcPct val="115000"/>
              </a:lnSpc>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Những lỗi và hỏng hóc điển hình trong kiểm thử hệ thống</a:t>
            </a:r>
            <a:endParaRPr sz="4000">
              <a:solidFill>
                <a:srgbClr val="333333"/>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2">
                                            <p:txEl>
                                              <p:pRg end="0" st="0"/>
                                            </p:txEl>
                                          </p:spTgt>
                                        </p:tgtEl>
                                        <p:attrNameLst>
                                          <p:attrName>style.visibility</p:attrName>
                                        </p:attrNameLst>
                                      </p:cBhvr>
                                      <p:to>
                                        <p:strVal val="visible"/>
                                      </p:to>
                                    </p:set>
                                    <p:anim calcmode="lin" valueType="num">
                                      <p:cBhvr additive="base">
                                        <p:cTn dur="1000"/>
                                        <p:tgtEl>
                                          <p:spTgt spid="402">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2">
                                            <p:txEl>
                                              <p:pRg end="1" st="1"/>
                                            </p:txEl>
                                          </p:spTgt>
                                        </p:tgtEl>
                                        <p:attrNameLst>
                                          <p:attrName>style.visibility</p:attrName>
                                        </p:attrNameLst>
                                      </p:cBhvr>
                                      <p:to>
                                        <p:strVal val="visible"/>
                                      </p:to>
                                    </p:set>
                                    <p:anim calcmode="lin" valueType="num">
                                      <p:cBhvr additive="base">
                                        <p:cTn dur="1000"/>
                                        <p:tgtEl>
                                          <p:spTgt spid="402">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2">
                                            <p:txEl>
                                              <p:pRg end="2" st="2"/>
                                            </p:txEl>
                                          </p:spTgt>
                                        </p:tgtEl>
                                        <p:attrNameLst>
                                          <p:attrName>style.visibility</p:attrName>
                                        </p:attrNameLst>
                                      </p:cBhvr>
                                      <p:to>
                                        <p:strVal val="visible"/>
                                      </p:to>
                                    </p:set>
                                    <p:anim calcmode="lin" valueType="num">
                                      <p:cBhvr additive="base">
                                        <p:cTn dur="1000"/>
                                        <p:tgtEl>
                                          <p:spTgt spid="402">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g115053b2453_0_561"/>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system testing</a:t>
            </a:r>
            <a:endParaRPr/>
          </a:p>
        </p:txBody>
      </p:sp>
      <p:sp>
        <p:nvSpPr>
          <p:cNvPr id="409" name="Google Shape;409;g115053b2453_0_561"/>
          <p:cNvSpPr txBox="1"/>
          <p:nvPr/>
        </p:nvSpPr>
        <p:spPr>
          <a:xfrm>
            <a:off x="510000" y="858450"/>
            <a:ext cx="11172000" cy="5141100"/>
          </a:xfrm>
          <a:prstGeom prst="rect">
            <a:avLst/>
          </a:prstGeom>
          <a:noFill/>
          <a:ln>
            <a:noFill/>
          </a:ln>
        </p:spPr>
        <p:txBody>
          <a:bodyPr anchorCtr="0" anchor="t" bIns="45700" lIns="91425" spcFirstLastPara="1" rIns="91425" wrap="square" tIns="45700">
            <a:normAutofit/>
          </a:bodyPr>
          <a:lstStyle/>
          <a:p>
            <a:pPr indent="-381000" lvl="1" marL="742950" rtl="0" algn="l">
              <a:lnSpc>
                <a:spcPct val="115000"/>
              </a:lnSpc>
              <a:spcBef>
                <a:spcPts val="0"/>
              </a:spcBef>
              <a:spcAft>
                <a:spcPts val="0"/>
              </a:spcAft>
              <a:buClr>
                <a:srgbClr val="FF5A33"/>
              </a:buClr>
              <a:buSzPts val="3900"/>
              <a:buFont typeface="Quattrocento Sans"/>
              <a:buChar char="❖"/>
            </a:pPr>
            <a:r>
              <a:rPr lang="en-US" sz="3900">
                <a:solidFill>
                  <a:srgbClr val="333333"/>
                </a:solidFill>
                <a:latin typeface="Quattrocento Sans"/>
                <a:ea typeface="Quattrocento Sans"/>
                <a:cs typeface="Quattrocento Sans"/>
                <a:sym typeface="Quattrocento Sans"/>
              </a:rPr>
              <a:t>Không thực hiện đúng và đủ các tác vụ có chức năng đầu-cuối.</a:t>
            </a:r>
            <a:endParaRPr sz="3900">
              <a:solidFill>
                <a:srgbClr val="333333"/>
              </a:solidFill>
              <a:latin typeface="Quattrocento Sans"/>
              <a:ea typeface="Quattrocento Sans"/>
              <a:cs typeface="Quattrocento Sans"/>
              <a:sym typeface="Quattrocento Sans"/>
            </a:endParaRPr>
          </a:p>
          <a:p>
            <a:pPr indent="-381000" lvl="1" marL="742950" rtl="0" algn="l">
              <a:lnSpc>
                <a:spcPct val="115000"/>
              </a:lnSpc>
              <a:spcBef>
                <a:spcPts val="0"/>
              </a:spcBef>
              <a:spcAft>
                <a:spcPts val="0"/>
              </a:spcAft>
              <a:buClr>
                <a:srgbClr val="FF5A33"/>
              </a:buClr>
              <a:buSzPts val="3900"/>
              <a:buFont typeface="Quattrocento Sans"/>
              <a:buChar char="❖"/>
            </a:pPr>
            <a:r>
              <a:rPr lang="en-US" sz="3900">
                <a:solidFill>
                  <a:srgbClr val="333333"/>
                </a:solidFill>
                <a:latin typeface="Quattrocento Sans"/>
                <a:ea typeface="Quattrocento Sans"/>
                <a:cs typeface="Quattrocento Sans"/>
                <a:sym typeface="Quattrocento Sans"/>
              </a:rPr>
              <a:t>Hệ thống không hoạt động một cách đúng đắn trong môi trường thực tế.</a:t>
            </a:r>
            <a:endParaRPr sz="3900">
              <a:solidFill>
                <a:srgbClr val="333333"/>
              </a:solidFill>
              <a:latin typeface="Quattrocento Sans"/>
              <a:ea typeface="Quattrocento Sans"/>
              <a:cs typeface="Quattrocento Sans"/>
              <a:sym typeface="Quattrocento Sans"/>
            </a:endParaRPr>
          </a:p>
          <a:p>
            <a:pPr indent="-381000" lvl="1" marL="742950" rtl="0" algn="l">
              <a:lnSpc>
                <a:spcPct val="115000"/>
              </a:lnSpc>
              <a:spcBef>
                <a:spcPts val="0"/>
              </a:spcBef>
              <a:spcAft>
                <a:spcPts val="0"/>
              </a:spcAft>
              <a:buClr>
                <a:srgbClr val="FF5A33"/>
              </a:buClr>
              <a:buSzPts val="3900"/>
              <a:buFont typeface="Quattrocento Sans"/>
              <a:buChar char="❖"/>
            </a:pPr>
            <a:r>
              <a:rPr lang="en-US" sz="3900">
                <a:solidFill>
                  <a:srgbClr val="333333"/>
                </a:solidFill>
                <a:latin typeface="Quattrocento Sans"/>
                <a:ea typeface="Quattrocento Sans"/>
                <a:cs typeface="Quattrocento Sans"/>
                <a:sym typeface="Quattrocento Sans"/>
              </a:rPr>
              <a:t>Hệ thống không hoạt động đúng như được mô tả trong hướng dẫn sử dụng.</a:t>
            </a:r>
            <a:endParaRPr sz="3900">
              <a:solidFill>
                <a:srgbClr val="333333"/>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9">
                                            <p:txEl>
                                              <p:pRg end="0" st="0"/>
                                            </p:txEl>
                                          </p:spTgt>
                                        </p:tgtEl>
                                        <p:attrNameLst>
                                          <p:attrName>style.visibility</p:attrName>
                                        </p:attrNameLst>
                                      </p:cBhvr>
                                      <p:to>
                                        <p:strVal val="visible"/>
                                      </p:to>
                                    </p:set>
                                    <p:anim calcmode="lin" valueType="num">
                                      <p:cBhvr additive="base">
                                        <p:cTn dur="1000"/>
                                        <p:tgtEl>
                                          <p:spTgt spid="409">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9">
                                            <p:txEl>
                                              <p:pRg end="1" st="1"/>
                                            </p:txEl>
                                          </p:spTgt>
                                        </p:tgtEl>
                                        <p:attrNameLst>
                                          <p:attrName>style.visibility</p:attrName>
                                        </p:attrNameLst>
                                      </p:cBhvr>
                                      <p:to>
                                        <p:strVal val="visible"/>
                                      </p:to>
                                    </p:set>
                                    <p:anim calcmode="lin" valueType="num">
                                      <p:cBhvr additive="base">
                                        <p:cTn dur="1000"/>
                                        <p:tgtEl>
                                          <p:spTgt spid="409">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9">
                                            <p:txEl>
                                              <p:pRg end="2" st="2"/>
                                            </p:txEl>
                                          </p:spTgt>
                                        </p:tgtEl>
                                        <p:attrNameLst>
                                          <p:attrName>style.visibility</p:attrName>
                                        </p:attrNameLst>
                                      </p:cBhvr>
                                      <p:to>
                                        <p:strVal val="visible"/>
                                      </p:to>
                                    </p:set>
                                    <p:anim calcmode="lin" valueType="num">
                                      <p:cBhvr additive="base">
                                        <p:cTn dur="1000"/>
                                        <p:tgtEl>
                                          <p:spTgt spid="409">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g115053b2453_0_693"/>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Tóm tắt bài học</a:t>
            </a:r>
            <a:endParaRPr/>
          </a:p>
        </p:txBody>
      </p:sp>
      <p:sp>
        <p:nvSpPr>
          <p:cNvPr id="415" name="Google Shape;415;g115053b2453_0_693"/>
          <p:cNvSpPr txBox="1"/>
          <p:nvPr>
            <p:ph idx="1" type="body"/>
          </p:nvPr>
        </p:nvSpPr>
        <p:spPr>
          <a:xfrm>
            <a:off x="609600" y="1066800"/>
            <a:ext cx="10972800" cy="5257800"/>
          </a:xfrm>
          <a:prstGeom prst="rect">
            <a:avLst/>
          </a:prstGeom>
          <a:noFill/>
          <a:ln>
            <a:noFill/>
          </a:ln>
        </p:spPr>
        <p:txBody>
          <a:bodyPr anchorCtr="0" anchor="t" bIns="45700" lIns="91425" spcFirstLastPara="1" rIns="91425" wrap="square" tIns="45700">
            <a:normAutofit/>
          </a:bodyPr>
          <a:lstStyle/>
          <a:p>
            <a:pPr indent="0" lvl="0" marL="177800" rtl="0" algn="l">
              <a:lnSpc>
                <a:spcPct val="100000"/>
              </a:lnSpc>
              <a:spcBef>
                <a:spcPts val="0"/>
              </a:spcBef>
              <a:spcAft>
                <a:spcPts val="0"/>
              </a:spcAft>
              <a:buClr>
                <a:srgbClr val="FF5A33"/>
              </a:buClr>
              <a:buSzPts val="2800"/>
              <a:buFont typeface="Noto Sans Symbols"/>
              <a:buNone/>
            </a:pPr>
            <a:r>
              <a:t/>
            </a:r>
            <a:endParaRPr/>
          </a:p>
        </p:txBody>
      </p:sp>
      <p:sp>
        <p:nvSpPr>
          <p:cNvPr id="416" name="Google Shape;416;g115053b2453_0_693"/>
          <p:cNvSpPr/>
          <p:nvPr/>
        </p:nvSpPr>
        <p:spPr>
          <a:xfrm>
            <a:off x="609600" y="1480800"/>
            <a:ext cx="8799600" cy="48438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17" name="Google Shape;417;g115053b2453_0_693"/>
          <p:cNvSpPr/>
          <p:nvPr/>
        </p:nvSpPr>
        <p:spPr>
          <a:xfrm>
            <a:off x="609600" y="1066800"/>
            <a:ext cx="5334000" cy="1000800"/>
          </a:xfrm>
          <a:prstGeom prst="rightArrow">
            <a:avLst>
              <a:gd fmla="val 100000" name="adj1"/>
              <a:gd fmla="val 50000" name="adj2"/>
            </a:avLst>
          </a:prstGeom>
          <a:solidFill>
            <a:srgbClr val="FFFFFF"/>
          </a:solidFill>
          <a:ln cap="flat" cmpd="sng" w="25400">
            <a:solidFill>
              <a:srgbClr val="F79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8" name="Google Shape;418;g115053b2453_0_693"/>
          <p:cNvSpPr txBox="1"/>
          <p:nvPr/>
        </p:nvSpPr>
        <p:spPr>
          <a:xfrm>
            <a:off x="894600" y="2067600"/>
            <a:ext cx="8229600" cy="3933900"/>
          </a:xfrm>
          <a:prstGeom prst="rect">
            <a:avLst/>
          </a:prstGeom>
          <a:noFill/>
          <a:ln>
            <a:noFill/>
          </a:ln>
        </p:spPr>
        <p:txBody>
          <a:bodyPr anchorCtr="0" anchor="t" bIns="45700" lIns="91425" spcFirstLastPara="1" rIns="91425" wrap="square" tIns="45700">
            <a:noAutofit/>
          </a:bodyPr>
          <a:lstStyle/>
          <a:p>
            <a:pPr indent="-419100" lvl="0" marL="457200" rtl="0" algn="l">
              <a:lnSpc>
                <a:spcPct val="115000"/>
              </a:lnSpc>
              <a:spcBef>
                <a:spcPts val="0"/>
              </a:spcBef>
              <a:spcAft>
                <a:spcPts val="0"/>
              </a:spcAft>
              <a:buClr>
                <a:srgbClr val="333333"/>
              </a:buClr>
              <a:buSzPts val="3000"/>
              <a:buFont typeface="Quattrocento Sans"/>
              <a:buChar char="•"/>
            </a:pPr>
            <a:r>
              <a:rPr b="1" lang="en-US" sz="2200">
                <a:solidFill>
                  <a:srgbClr val="333333"/>
                </a:solidFill>
                <a:latin typeface="Quattrocento Sans"/>
                <a:ea typeface="Quattrocento Sans"/>
                <a:cs typeface="Quattrocento Sans"/>
                <a:sym typeface="Quattrocento Sans"/>
              </a:rPr>
              <a:t>Component Testing - Kiểm thử thành phần</a:t>
            </a:r>
            <a:endParaRPr b="1" sz="2200">
              <a:solidFill>
                <a:srgbClr val="333333"/>
              </a:solidFill>
              <a:latin typeface="Quattrocento Sans"/>
              <a:ea typeface="Quattrocento Sans"/>
              <a:cs typeface="Quattrocento Sans"/>
              <a:sym typeface="Quattrocento Sans"/>
            </a:endParaRPr>
          </a:p>
          <a:p>
            <a:pPr indent="-419100" lvl="0" marL="457200" rtl="0" algn="l">
              <a:lnSpc>
                <a:spcPct val="115000"/>
              </a:lnSpc>
              <a:spcBef>
                <a:spcPts val="0"/>
              </a:spcBef>
              <a:spcAft>
                <a:spcPts val="0"/>
              </a:spcAft>
              <a:buClr>
                <a:srgbClr val="333333"/>
              </a:buClr>
              <a:buSzPts val="3000"/>
              <a:buFont typeface="Quattrocento Sans"/>
              <a:buChar char="•"/>
            </a:pPr>
            <a:r>
              <a:rPr b="1" lang="en-US" sz="2200">
                <a:solidFill>
                  <a:srgbClr val="333333"/>
                </a:solidFill>
                <a:latin typeface="Quattrocento Sans"/>
                <a:ea typeface="Quattrocento Sans"/>
                <a:cs typeface="Quattrocento Sans"/>
                <a:sym typeface="Quattrocento Sans"/>
              </a:rPr>
              <a:t>Integration Testing - Kiểm thử tích hợp</a:t>
            </a:r>
            <a:endParaRPr b="1" sz="2200">
              <a:solidFill>
                <a:srgbClr val="333333"/>
              </a:solidFill>
              <a:latin typeface="Quattrocento Sans"/>
              <a:ea typeface="Quattrocento Sans"/>
              <a:cs typeface="Quattrocento Sans"/>
              <a:sym typeface="Quattrocento Sans"/>
            </a:endParaRPr>
          </a:p>
          <a:p>
            <a:pPr indent="-419100" lvl="0" marL="457200" rtl="0" algn="l">
              <a:lnSpc>
                <a:spcPct val="115000"/>
              </a:lnSpc>
              <a:spcBef>
                <a:spcPts val="0"/>
              </a:spcBef>
              <a:spcAft>
                <a:spcPts val="0"/>
              </a:spcAft>
              <a:buClr>
                <a:srgbClr val="333333"/>
              </a:buClr>
              <a:buSzPts val="3000"/>
              <a:buFont typeface="Quattrocento Sans"/>
              <a:buChar char="•"/>
            </a:pPr>
            <a:r>
              <a:rPr b="1" lang="en-US" sz="2200">
                <a:solidFill>
                  <a:srgbClr val="333333"/>
                </a:solidFill>
                <a:latin typeface="Quattrocento Sans"/>
                <a:ea typeface="Quattrocento Sans"/>
                <a:cs typeface="Quattrocento Sans"/>
                <a:sym typeface="Quattrocento Sans"/>
              </a:rPr>
              <a:t>System Testing - Kiểm thử hệ thống</a:t>
            </a:r>
            <a:endParaRPr b="1" sz="2200">
              <a:solidFill>
                <a:srgbClr val="333333"/>
              </a:solidFill>
              <a:latin typeface="Quattrocento Sans"/>
              <a:ea typeface="Quattrocento Sans"/>
              <a:cs typeface="Quattrocento Sans"/>
              <a:sym typeface="Quattrocento Sans"/>
            </a:endParaRPr>
          </a:p>
        </p:txBody>
      </p:sp>
      <p:sp>
        <p:nvSpPr>
          <p:cNvPr id="419" name="Google Shape;419;g115053b2453_0_693"/>
          <p:cNvSpPr txBox="1"/>
          <p:nvPr/>
        </p:nvSpPr>
        <p:spPr>
          <a:xfrm>
            <a:off x="913885" y="1134355"/>
            <a:ext cx="456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79646"/>
              </a:buClr>
              <a:buSzPts val="2800"/>
              <a:buFont typeface="Quattrocento Sans"/>
              <a:buNone/>
            </a:pPr>
            <a:r>
              <a:rPr b="1" i="0" lang="en-US" sz="2800" u="none" cap="none" strike="noStrike">
                <a:solidFill>
                  <a:srgbClr val="F79646"/>
                </a:solidFill>
                <a:latin typeface="Quattrocento Sans"/>
                <a:ea typeface="Quattrocento Sans"/>
                <a:cs typeface="Quattrocento Sans"/>
                <a:sym typeface="Quattrocento Sans"/>
              </a:rPr>
              <a:t>Tóm tắt bài học</a:t>
            </a:r>
            <a:endParaRPr b="1" i="0" sz="2800" u="none" cap="none" strike="noStrike">
              <a:solidFill>
                <a:srgbClr val="F79646"/>
              </a:solidFill>
              <a:latin typeface="Quattrocento Sans"/>
              <a:ea typeface="Quattrocento Sans"/>
              <a:cs typeface="Quattrocento Sans"/>
              <a:sym typeface="Quattrocento Sans"/>
            </a:endParaRPr>
          </a:p>
        </p:txBody>
      </p:sp>
      <p:pic>
        <p:nvPicPr>
          <p:cNvPr descr="D:\Compressed\PSD Collection 2011\WP-201 copy.png" id="420" name="Google Shape;420;g115053b2453_0_693"/>
          <p:cNvPicPr preferRelativeResize="0"/>
          <p:nvPr/>
        </p:nvPicPr>
        <p:blipFill rotWithShape="1">
          <a:blip r:embed="rId3">
            <a:alphaModFix/>
          </a:blip>
          <a:srcRect b="0" l="0" r="0" t="0"/>
          <a:stretch/>
        </p:blipFill>
        <p:spPr>
          <a:xfrm flipH="1">
            <a:off x="9189300" y="1095638"/>
            <a:ext cx="2782800" cy="52001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g115053b2453_0_703"/>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Nội dung bài học tiếp theo</a:t>
            </a:r>
            <a:endParaRPr/>
          </a:p>
        </p:txBody>
      </p:sp>
      <p:sp>
        <p:nvSpPr>
          <p:cNvPr id="426" name="Google Shape;426;g115053b2453_0_703"/>
          <p:cNvSpPr txBox="1"/>
          <p:nvPr>
            <p:ph idx="1" type="body"/>
          </p:nvPr>
        </p:nvSpPr>
        <p:spPr>
          <a:xfrm>
            <a:off x="609600" y="1066800"/>
            <a:ext cx="10972800" cy="5257800"/>
          </a:xfrm>
          <a:prstGeom prst="rect">
            <a:avLst/>
          </a:prstGeom>
          <a:noFill/>
          <a:ln>
            <a:noFill/>
          </a:ln>
        </p:spPr>
        <p:txBody>
          <a:bodyPr anchorCtr="0" anchor="t" bIns="45700" lIns="91425" spcFirstLastPara="1" rIns="91425" wrap="square" tIns="45700">
            <a:normAutofit/>
          </a:bodyPr>
          <a:lstStyle/>
          <a:p>
            <a:pPr indent="0" lvl="0" marL="177800" rtl="0" algn="l">
              <a:lnSpc>
                <a:spcPct val="100000"/>
              </a:lnSpc>
              <a:spcBef>
                <a:spcPts val="0"/>
              </a:spcBef>
              <a:spcAft>
                <a:spcPts val="0"/>
              </a:spcAft>
              <a:buClr>
                <a:srgbClr val="FF5A33"/>
              </a:buClr>
              <a:buSzPts val="2800"/>
              <a:buFont typeface="Noto Sans Symbols"/>
              <a:buNone/>
            </a:pPr>
            <a:r>
              <a:t/>
            </a:r>
            <a:endParaRPr/>
          </a:p>
        </p:txBody>
      </p:sp>
      <p:sp>
        <p:nvSpPr>
          <p:cNvPr id="427" name="Google Shape;427;g115053b2453_0_703"/>
          <p:cNvSpPr/>
          <p:nvPr/>
        </p:nvSpPr>
        <p:spPr>
          <a:xfrm>
            <a:off x="609600" y="1480800"/>
            <a:ext cx="8799600" cy="48438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28" name="Google Shape;428;g115053b2453_0_703"/>
          <p:cNvSpPr/>
          <p:nvPr/>
        </p:nvSpPr>
        <p:spPr>
          <a:xfrm>
            <a:off x="609600" y="1066800"/>
            <a:ext cx="5334000" cy="1000800"/>
          </a:xfrm>
          <a:prstGeom prst="rightArrow">
            <a:avLst>
              <a:gd fmla="val 100000" name="adj1"/>
              <a:gd fmla="val 50000" name="adj2"/>
            </a:avLst>
          </a:prstGeom>
          <a:solidFill>
            <a:srgbClr val="FFFFFF"/>
          </a:solidFill>
          <a:ln cap="flat" cmpd="sng" w="25400">
            <a:solidFill>
              <a:srgbClr val="F79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9" name="Google Shape;429;g115053b2453_0_703"/>
          <p:cNvSpPr txBox="1"/>
          <p:nvPr/>
        </p:nvSpPr>
        <p:spPr>
          <a:xfrm>
            <a:off x="894600" y="2067600"/>
            <a:ext cx="8229600" cy="3933900"/>
          </a:xfrm>
          <a:prstGeom prst="rect">
            <a:avLst/>
          </a:prstGeom>
          <a:noFill/>
          <a:ln>
            <a:noFill/>
          </a:ln>
        </p:spPr>
        <p:txBody>
          <a:bodyPr anchorCtr="0" anchor="t" bIns="45700" lIns="91425" spcFirstLastPara="1" rIns="91425" wrap="square" tIns="45700">
            <a:noAutofit/>
          </a:bodyPr>
          <a:lstStyle/>
          <a:p>
            <a:pPr indent="-419100" lvl="0" marL="457200" rtl="0" algn="l">
              <a:lnSpc>
                <a:spcPct val="115000"/>
              </a:lnSpc>
              <a:spcBef>
                <a:spcPts val="0"/>
              </a:spcBef>
              <a:spcAft>
                <a:spcPts val="0"/>
              </a:spcAft>
              <a:buClr>
                <a:srgbClr val="333333"/>
              </a:buClr>
              <a:buSzPts val="3000"/>
              <a:buFont typeface="Quattrocento Sans"/>
              <a:buChar char="•"/>
            </a:pPr>
            <a:r>
              <a:rPr b="1" lang="en-US" sz="2200">
                <a:solidFill>
                  <a:srgbClr val="333333"/>
                </a:solidFill>
                <a:latin typeface="Quattrocento Sans"/>
                <a:ea typeface="Quattrocento Sans"/>
                <a:cs typeface="Quattrocento Sans"/>
                <a:sym typeface="Quattrocento Sans"/>
              </a:rPr>
              <a:t>Acceptance Testing - Kiểm thử chấp nhận</a:t>
            </a:r>
            <a:endParaRPr b="1" sz="2200">
              <a:solidFill>
                <a:srgbClr val="333333"/>
              </a:solidFill>
              <a:latin typeface="Quattrocento Sans"/>
              <a:ea typeface="Quattrocento Sans"/>
              <a:cs typeface="Quattrocento Sans"/>
              <a:sym typeface="Quattrocento Sans"/>
            </a:endParaRPr>
          </a:p>
          <a:p>
            <a:pPr indent="-419100" lvl="0" marL="457200" rtl="0" algn="l">
              <a:lnSpc>
                <a:spcPct val="115000"/>
              </a:lnSpc>
              <a:spcBef>
                <a:spcPts val="0"/>
              </a:spcBef>
              <a:spcAft>
                <a:spcPts val="0"/>
              </a:spcAft>
              <a:buClr>
                <a:srgbClr val="333333"/>
              </a:buClr>
              <a:buSzPts val="3000"/>
              <a:buFont typeface="Quattrocento Sans"/>
              <a:buChar char="•"/>
            </a:pPr>
            <a:r>
              <a:rPr b="1" lang="en-US" sz="2200">
                <a:solidFill>
                  <a:srgbClr val="333333"/>
                </a:solidFill>
                <a:latin typeface="Quattrocento Sans"/>
                <a:ea typeface="Quattrocento Sans"/>
                <a:cs typeface="Quattrocento Sans"/>
                <a:sym typeface="Quattrocento Sans"/>
              </a:rPr>
              <a:t>Smoke Testing - Kiểm thử khói</a:t>
            </a:r>
            <a:endParaRPr b="1" sz="2200">
              <a:solidFill>
                <a:srgbClr val="333333"/>
              </a:solidFill>
              <a:latin typeface="Quattrocento Sans"/>
              <a:ea typeface="Quattrocento Sans"/>
              <a:cs typeface="Quattrocento Sans"/>
              <a:sym typeface="Quattrocento Sans"/>
            </a:endParaRPr>
          </a:p>
          <a:p>
            <a:pPr indent="-419100" lvl="0" marL="457200" rtl="0" algn="l">
              <a:lnSpc>
                <a:spcPct val="115000"/>
              </a:lnSpc>
              <a:spcBef>
                <a:spcPts val="0"/>
              </a:spcBef>
              <a:spcAft>
                <a:spcPts val="0"/>
              </a:spcAft>
              <a:buClr>
                <a:srgbClr val="333333"/>
              </a:buClr>
              <a:buSzPts val="3000"/>
              <a:buFont typeface="Quattrocento Sans"/>
              <a:buChar char="•"/>
            </a:pPr>
            <a:r>
              <a:rPr b="1" lang="en-US" sz="2200">
                <a:solidFill>
                  <a:srgbClr val="333333"/>
                </a:solidFill>
                <a:latin typeface="Quattrocento Sans"/>
                <a:ea typeface="Quattrocento Sans"/>
                <a:cs typeface="Quattrocento Sans"/>
                <a:sym typeface="Quattrocento Sans"/>
              </a:rPr>
              <a:t>Sanity Testing - Kiểm thử độ tỉnh táo</a:t>
            </a:r>
            <a:endParaRPr b="1" sz="2200">
              <a:solidFill>
                <a:srgbClr val="333333"/>
              </a:solidFill>
              <a:latin typeface="Quattrocento Sans"/>
              <a:ea typeface="Quattrocento Sans"/>
              <a:cs typeface="Quattrocento Sans"/>
              <a:sym typeface="Quattrocento Sans"/>
            </a:endParaRPr>
          </a:p>
          <a:p>
            <a:pPr indent="-419100" lvl="0" marL="457200" rtl="0" algn="l">
              <a:lnSpc>
                <a:spcPct val="115000"/>
              </a:lnSpc>
              <a:spcBef>
                <a:spcPts val="0"/>
              </a:spcBef>
              <a:spcAft>
                <a:spcPts val="0"/>
              </a:spcAft>
              <a:buClr>
                <a:srgbClr val="333333"/>
              </a:buClr>
              <a:buSzPts val="3000"/>
              <a:buFont typeface="Quattrocento Sans"/>
              <a:buChar char="•"/>
            </a:pPr>
            <a:r>
              <a:rPr b="1" lang="en-US" sz="2200">
                <a:solidFill>
                  <a:srgbClr val="333333"/>
                </a:solidFill>
                <a:latin typeface="Quattrocento Sans"/>
                <a:ea typeface="Quattrocento Sans"/>
                <a:cs typeface="Quattrocento Sans"/>
                <a:sym typeface="Quattrocento Sans"/>
              </a:rPr>
              <a:t>Regression Testing - Kiểm thử hồi quy</a:t>
            </a:r>
            <a:endParaRPr b="1" sz="2200">
              <a:solidFill>
                <a:srgbClr val="333333"/>
              </a:solidFill>
              <a:latin typeface="Quattrocento Sans"/>
              <a:ea typeface="Quattrocento Sans"/>
              <a:cs typeface="Quattrocento Sans"/>
              <a:sym typeface="Quattrocento Sans"/>
            </a:endParaRPr>
          </a:p>
        </p:txBody>
      </p:sp>
      <p:sp>
        <p:nvSpPr>
          <p:cNvPr id="430" name="Google Shape;430;g115053b2453_0_703"/>
          <p:cNvSpPr txBox="1"/>
          <p:nvPr/>
        </p:nvSpPr>
        <p:spPr>
          <a:xfrm>
            <a:off x="913885" y="1134355"/>
            <a:ext cx="456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79646"/>
              </a:buClr>
              <a:buSzPts val="2800"/>
              <a:buFont typeface="Quattrocento Sans"/>
              <a:buNone/>
            </a:pPr>
            <a:r>
              <a:rPr b="1" lang="en-US" sz="2800">
                <a:solidFill>
                  <a:srgbClr val="F79646"/>
                </a:solidFill>
                <a:latin typeface="Quattrocento Sans"/>
                <a:ea typeface="Quattrocento Sans"/>
                <a:cs typeface="Quattrocento Sans"/>
                <a:sym typeface="Quattrocento Sans"/>
              </a:rPr>
              <a:t>Nội dung tiếp theo</a:t>
            </a:r>
            <a:endParaRPr b="1" i="0" sz="2800" u="none" cap="none" strike="noStrike">
              <a:solidFill>
                <a:srgbClr val="F79646"/>
              </a:solidFill>
              <a:latin typeface="Quattrocento Sans"/>
              <a:ea typeface="Quattrocento Sans"/>
              <a:cs typeface="Quattrocento Sans"/>
              <a:sym typeface="Quattrocento Sans"/>
            </a:endParaRPr>
          </a:p>
        </p:txBody>
      </p:sp>
      <p:pic>
        <p:nvPicPr>
          <p:cNvPr descr="D:\Pictures\PNG\present.png" id="431" name="Google Shape;431;g115053b2453_0_703"/>
          <p:cNvPicPr preferRelativeResize="0"/>
          <p:nvPr/>
        </p:nvPicPr>
        <p:blipFill rotWithShape="1">
          <a:blip r:embed="rId3">
            <a:alphaModFix/>
          </a:blip>
          <a:srcRect b="0" l="0" r="0" t="0"/>
          <a:stretch/>
        </p:blipFill>
        <p:spPr>
          <a:xfrm flipH="1">
            <a:off x="9469017" y="1480800"/>
            <a:ext cx="2113383" cy="489332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pic>
        <p:nvPicPr>
          <p:cNvPr id="436" name="Google Shape;436;g1144c493137_0_0"/>
          <p:cNvPicPr preferRelativeResize="0"/>
          <p:nvPr/>
        </p:nvPicPr>
        <p:blipFill rotWithShape="1">
          <a:blip r:embed="rId3">
            <a:alphaModFix/>
          </a:blip>
          <a:srcRect b="0" l="0" r="0" t="0"/>
          <a:stretch/>
        </p:blipFill>
        <p:spPr>
          <a:xfrm>
            <a:off x="-5953" y="0"/>
            <a:ext cx="12197953" cy="6858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g115053b2453_0_472"/>
          <p:cNvSpPr txBox="1"/>
          <p:nvPr>
            <p:ph idx="1" type="subTitle"/>
          </p:nvPr>
        </p:nvSpPr>
        <p:spPr>
          <a:xfrm>
            <a:off x="5486400" y="4953000"/>
            <a:ext cx="6705600" cy="9906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FF5A33"/>
              </a:buClr>
              <a:buSzPts val="2200"/>
              <a:buNone/>
            </a:pPr>
            <a:r>
              <a:rPr lang="en-US"/>
              <a:t>Bài 3: Các mức độ trong kiểm thử phần mềm</a:t>
            </a:r>
            <a:endParaRPr/>
          </a:p>
        </p:txBody>
      </p:sp>
      <p:sp>
        <p:nvSpPr>
          <p:cNvPr id="442" name="Google Shape;442;g115053b2453_0_472"/>
          <p:cNvSpPr txBox="1"/>
          <p:nvPr>
            <p:ph type="title"/>
          </p:nvPr>
        </p:nvSpPr>
        <p:spPr>
          <a:xfrm>
            <a:off x="5506720" y="4284596"/>
            <a:ext cx="6100200" cy="705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FF5A33"/>
              </a:buClr>
              <a:buSzPts val="3400"/>
              <a:buFont typeface="Calibri"/>
              <a:buNone/>
            </a:pPr>
            <a:r>
              <a:rPr lang="en-US"/>
              <a:t>Kiểm thử cơ bản (P2)</a:t>
            </a:r>
            <a:endParaRPr/>
          </a:p>
        </p:txBody>
      </p:sp>
      <p:pic>
        <p:nvPicPr>
          <p:cNvPr id="443" name="Google Shape;443;g115053b2453_0_472"/>
          <p:cNvPicPr preferRelativeResize="0"/>
          <p:nvPr/>
        </p:nvPicPr>
        <p:blipFill rotWithShape="1">
          <a:blip r:embed="rId3">
            <a:alphaModFix/>
          </a:blip>
          <a:srcRect b="0" l="0" r="0" t="0"/>
          <a:stretch/>
        </p:blipFill>
        <p:spPr>
          <a:xfrm>
            <a:off x="1890932" y="2406165"/>
            <a:ext cx="1693935" cy="251869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g115053b2453_0_48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Nội dung</a:t>
            </a:r>
            <a:endParaRPr/>
          </a:p>
        </p:txBody>
      </p:sp>
      <p:pic>
        <p:nvPicPr>
          <p:cNvPr descr="D:\Pictures\PNG\present.png" id="449" name="Google Shape;449;g115053b2453_0_486"/>
          <p:cNvPicPr preferRelativeResize="0"/>
          <p:nvPr/>
        </p:nvPicPr>
        <p:blipFill rotWithShape="1">
          <a:blip r:embed="rId3">
            <a:alphaModFix/>
          </a:blip>
          <a:srcRect b="0" l="0" r="0" t="0"/>
          <a:stretch/>
        </p:blipFill>
        <p:spPr>
          <a:xfrm flipH="1">
            <a:off x="9268820" y="1017269"/>
            <a:ext cx="2313580" cy="5356860"/>
          </a:xfrm>
          <a:prstGeom prst="rect">
            <a:avLst/>
          </a:prstGeom>
          <a:noFill/>
          <a:ln>
            <a:noFill/>
          </a:ln>
        </p:spPr>
      </p:pic>
      <p:sp>
        <p:nvSpPr>
          <p:cNvPr id="450" name="Google Shape;450;g115053b2453_0_486"/>
          <p:cNvSpPr/>
          <p:nvPr/>
        </p:nvSpPr>
        <p:spPr>
          <a:xfrm>
            <a:off x="609600" y="1480800"/>
            <a:ext cx="8799600" cy="48438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51" name="Google Shape;451;g115053b2453_0_486"/>
          <p:cNvSpPr/>
          <p:nvPr/>
        </p:nvSpPr>
        <p:spPr>
          <a:xfrm>
            <a:off x="609600" y="1066800"/>
            <a:ext cx="5334000" cy="1000800"/>
          </a:xfrm>
          <a:prstGeom prst="rightArrow">
            <a:avLst>
              <a:gd fmla="val 100000" name="adj1"/>
              <a:gd fmla="val 50000" name="adj2"/>
            </a:avLst>
          </a:prstGeom>
          <a:solidFill>
            <a:srgbClr val="FFFFFF"/>
          </a:solidFill>
          <a:ln cap="flat" cmpd="sng" w="25400">
            <a:solidFill>
              <a:srgbClr val="F79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452" name="Google Shape;452;g115053b2453_0_486"/>
          <p:cNvSpPr txBox="1"/>
          <p:nvPr/>
        </p:nvSpPr>
        <p:spPr>
          <a:xfrm>
            <a:off x="894600" y="2067600"/>
            <a:ext cx="8437200" cy="3933900"/>
          </a:xfrm>
          <a:prstGeom prst="rect">
            <a:avLst/>
          </a:prstGeom>
          <a:noFill/>
          <a:ln>
            <a:noFill/>
          </a:ln>
        </p:spPr>
        <p:txBody>
          <a:bodyPr anchorCtr="0" anchor="t" bIns="45700" lIns="91425" spcFirstLastPara="1" rIns="91425" wrap="square" tIns="45700">
            <a:noAutofit/>
          </a:bodyPr>
          <a:lstStyle/>
          <a:p>
            <a:pPr indent="-419100" lvl="0" marL="457200" rtl="0" algn="l">
              <a:lnSpc>
                <a:spcPct val="115000"/>
              </a:lnSpc>
              <a:spcBef>
                <a:spcPts val="0"/>
              </a:spcBef>
              <a:spcAft>
                <a:spcPts val="0"/>
              </a:spcAft>
              <a:buClr>
                <a:srgbClr val="333333"/>
              </a:buClr>
              <a:buSzPts val="3000"/>
              <a:buFont typeface="Quattrocento Sans"/>
              <a:buChar char="•"/>
            </a:pPr>
            <a:r>
              <a:rPr b="1" lang="en-US" sz="2200">
                <a:solidFill>
                  <a:srgbClr val="333333"/>
                </a:solidFill>
                <a:latin typeface="Quattrocento Sans"/>
                <a:ea typeface="Quattrocento Sans"/>
                <a:cs typeface="Quattrocento Sans"/>
                <a:sym typeface="Quattrocento Sans"/>
              </a:rPr>
              <a:t>Acceptance Testing - Kiểm thử chấp nhận</a:t>
            </a:r>
            <a:endParaRPr b="1" sz="2200">
              <a:solidFill>
                <a:srgbClr val="333333"/>
              </a:solidFill>
              <a:latin typeface="Quattrocento Sans"/>
              <a:ea typeface="Quattrocento Sans"/>
              <a:cs typeface="Quattrocento Sans"/>
              <a:sym typeface="Quattrocento Sans"/>
            </a:endParaRPr>
          </a:p>
          <a:p>
            <a:pPr indent="-419100" lvl="0" marL="457200" rtl="0" algn="l">
              <a:lnSpc>
                <a:spcPct val="115000"/>
              </a:lnSpc>
              <a:spcBef>
                <a:spcPts val="0"/>
              </a:spcBef>
              <a:spcAft>
                <a:spcPts val="0"/>
              </a:spcAft>
              <a:buClr>
                <a:srgbClr val="333333"/>
              </a:buClr>
              <a:buSzPts val="3000"/>
              <a:buFont typeface="Quattrocento Sans"/>
              <a:buChar char="•"/>
            </a:pPr>
            <a:r>
              <a:rPr b="1" lang="en-US" sz="2200">
                <a:solidFill>
                  <a:srgbClr val="333333"/>
                </a:solidFill>
                <a:latin typeface="Quattrocento Sans"/>
                <a:ea typeface="Quattrocento Sans"/>
                <a:cs typeface="Quattrocento Sans"/>
                <a:sym typeface="Quattrocento Sans"/>
              </a:rPr>
              <a:t>Smoke Testing - Kiểm thử khói</a:t>
            </a:r>
            <a:endParaRPr b="1" sz="2200">
              <a:solidFill>
                <a:srgbClr val="333333"/>
              </a:solidFill>
              <a:latin typeface="Quattrocento Sans"/>
              <a:ea typeface="Quattrocento Sans"/>
              <a:cs typeface="Quattrocento Sans"/>
              <a:sym typeface="Quattrocento Sans"/>
            </a:endParaRPr>
          </a:p>
          <a:p>
            <a:pPr indent="-419100" lvl="0" marL="457200" rtl="0" algn="l">
              <a:lnSpc>
                <a:spcPct val="115000"/>
              </a:lnSpc>
              <a:spcBef>
                <a:spcPts val="0"/>
              </a:spcBef>
              <a:spcAft>
                <a:spcPts val="0"/>
              </a:spcAft>
              <a:buClr>
                <a:srgbClr val="333333"/>
              </a:buClr>
              <a:buSzPts val="3000"/>
              <a:buFont typeface="Quattrocento Sans"/>
              <a:buChar char="•"/>
            </a:pPr>
            <a:r>
              <a:rPr b="1" lang="en-US" sz="2200">
                <a:solidFill>
                  <a:srgbClr val="333333"/>
                </a:solidFill>
                <a:latin typeface="Quattrocento Sans"/>
                <a:ea typeface="Quattrocento Sans"/>
                <a:cs typeface="Quattrocento Sans"/>
                <a:sym typeface="Quattrocento Sans"/>
              </a:rPr>
              <a:t>Sanity Testing - Kiểm thử độ tỉnh táo</a:t>
            </a:r>
            <a:endParaRPr b="1" sz="2200">
              <a:solidFill>
                <a:srgbClr val="333333"/>
              </a:solidFill>
              <a:latin typeface="Quattrocento Sans"/>
              <a:ea typeface="Quattrocento Sans"/>
              <a:cs typeface="Quattrocento Sans"/>
              <a:sym typeface="Quattrocento Sans"/>
            </a:endParaRPr>
          </a:p>
          <a:p>
            <a:pPr indent="-419100" lvl="0" marL="457200" rtl="0" algn="l">
              <a:lnSpc>
                <a:spcPct val="115000"/>
              </a:lnSpc>
              <a:spcBef>
                <a:spcPts val="0"/>
              </a:spcBef>
              <a:spcAft>
                <a:spcPts val="0"/>
              </a:spcAft>
              <a:buClr>
                <a:srgbClr val="333333"/>
              </a:buClr>
              <a:buSzPts val="3000"/>
              <a:buFont typeface="Quattrocento Sans"/>
              <a:buChar char="•"/>
            </a:pPr>
            <a:r>
              <a:rPr b="1" lang="en-US" sz="2200">
                <a:solidFill>
                  <a:srgbClr val="333333"/>
                </a:solidFill>
                <a:latin typeface="Quattrocento Sans"/>
                <a:ea typeface="Quattrocento Sans"/>
                <a:cs typeface="Quattrocento Sans"/>
                <a:sym typeface="Quattrocento Sans"/>
              </a:rPr>
              <a:t>Regression Testing - Kiểm thử hồi quy</a:t>
            </a:r>
            <a:endParaRPr b="1" sz="2200">
              <a:solidFill>
                <a:srgbClr val="333333"/>
              </a:solidFill>
              <a:latin typeface="Quattrocento Sans"/>
              <a:ea typeface="Quattrocento Sans"/>
              <a:cs typeface="Quattrocento Sans"/>
              <a:sym typeface="Quattrocento Sans"/>
            </a:endParaRPr>
          </a:p>
        </p:txBody>
      </p:sp>
      <p:sp>
        <p:nvSpPr>
          <p:cNvPr id="453" name="Google Shape;453;g115053b2453_0_486"/>
          <p:cNvSpPr txBox="1"/>
          <p:nvPr/>
        </p:nvSpPr>
        <p:spPr>
          <a:xfrm>
            <a:off x="913885" y="1134355"/>
            <a:ext cx="456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79646"/>
              </a:buClr>
              <a:buSzPts val="2800"/>
              <a:buFont typeface="Quattrocento Sans"/>
              <a:buNone/>
            </a:pPr>
            <a:r>
              <a:rPr b="1" i="0" lang="en-US" sz="2800" u="none" cap="none" strike="noStrike">
                <a:solidFill>
                  <a:srgbClr val="F79646"/>
                </a:solidFill>
                <a:latin typeface="Quattrocento Sans"/>
                <a:ea typeface="Quattrocento Sans"/>
                <a:cs typeface="Quattrocento Sans"/>
                <a:sym typeface="Quattrocento Sans"/>
              </a:rPr>
              <a:t>Nội dung bài học</a:t>
            </a:r>
            <a:endParaRPr b="1" i="0" sz="2800" u="none" cap="none" strike="noStrike">
              <a:solidFill>
                <a:srgbClr val="F79646"/>
              </a:solidFill>
              <a:latin typeface="Quattrocento Sans"/>
              <a:ea typeface="Quattrocento Sans"/>
              <a:cs typeface="Quattrocento Sans"/>
              <a:sym typeface="Quattrocento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115053b2453_0_10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component testing</a:t>
            </a:r>
            <a:endParaRPr/>
          </a:p>
        </p:txBody>
      </p:sp>
      <p:sp>
        <p:nvSpPr>
          <p:cNvPr id="140" name="Google Shape;140;g115053b2453_0_106"/>
          <p:cNvSpPr txBox="1"/>
          <p:nvPr/>
        </p:nvSpPr>
        <p:spPr>
          <a:xfrm>
            <a:off x="617100" y="1701675"/>
            <a:ext cx="11574900" cy="4845900"/>
          </a:xfrm>
          <a:prstGeom prst="rect">
            <a:avLst/>
          </a:prstGeom>
          <a:noFill/>
          <a:ln>
            <a:noFill/>
          </a:ln>
        </p:spPr>
        <p:txBody>
          <a:bodyPr anchorCtr="0" anchor="t" bIns="45700" lIns="91425" spcFirstLastPara="1" rIns="91425" wrap="square" tIns="45700">
            <a:normAutofit/>
          </a:bodyPr>
          <a:lstStyle/>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Hay còn gọi là Unit Testing là một mức kiểm thử đầu tiên trong kiểm thử phần mềm với mục đích để xác nhận từng thành phần của phần mềm được phát triển đúng như được thiết kế. </a:t>
            </a:r>
            <a:endParaRPr sz="3600">
              <a:latin typeface="Quattrocento Sans"/>
              <a:ea typeface="Quattrocento Sans"/>
              <a:cs typeface="Quattrocento Sans"/>
              <a:sym typeface="Quattrocento Sans"/>
            </a:endParaRPr>
          </a:p>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Unit testing là mức test nhỏ nhất trong bất kỳ phần mềm nào. Các hàm (Function), thủ tục (Procedure), lớp (Class), hoặc các phương thức (Method) đều có thể được xem là Unit.</a:t>
            </a:r>
            <a:endParaRPr sz="3600">
              <a:latin typeface="Quattrocento Sans"/>
              <a:ea typeface="Quattrocento Sans"/>
              <a:cs typeface="Quattrocento Sans"/>
              <a:sym typeface="Quattrocento Sans"/>
            </a:endParaRPr>
          </a:p>
        </p:txBody>
      </p:sp>
      <p:sp>
        <p:nvSpPr>
          <p:cNvPr id="141" name="Google Shape;141;g115053b2453_0_106"/>
          <p:cNvSpPr txBox="1"/>
          <p:nvPr/>
        </p:nvSpPr>
        <p:spPr>
          <a:xfrm>
            <a:off x="617100" y="93715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Component Testing - Kiểm thử thành phần</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0">
                                            <p:txEl>
                                              <p:pRg end="0" st="0"/>
                                            </p:txEl>
                                          </p:spTgt>
                                        </p:tgtEl>
                                        <p:attrNameLst>
                                          <p:attrName>style.visibility</p:attrName>
                                        </p:attrNameLst>
                                      </p:cBhvr>
                                      <p:to>
                                        <p:strVal val="visible"/>
                                      </p:to>
                                    </p:set>
                                    <p:anim calcmode="lin" valueType="num">
                                      <p:cBhvr additive="base">
                                        <p:cTn dur="1000"/>
                                        <p:tgtEl>
                                          <p:spTgt spid="140">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0">
                                            <p:txEl>
                                              <p:pRg end="1" st="1"/>
                                            </p:txEl>
                                          </p:spTgt>
                                        </p:tgtEl>
                                        <p:attrNameLst>
                                          <p:attrName>style.visibility</p:attrName>
                                        </p:attrNameLst>
                                      </p:cBhvr>
                                      <p:to>
                                        <p:strVal val="visible"/>
                                      </p:to>
                                    </p:set>
                                    <p:anim calcmode="lin" valueType="num">
                                      <p:cBhvr additive="base">
                                        <p:cTn dur="1000"/>
                                        <p:tgtEl>
                                          <p:spTgt spid="140">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g114513c2892_1_0"/>
          <p:cNvSpPr/>
          <p:nvPr/>
        </p:nvSpPr>
        <p:spPr>
          <a:xfrm>
            <a:off x="3471675" y="3049625"/>
            <a:ext cx="8900100" cy="92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rPr b="1" lang="en-US" sz="5400" cap="small">
                <a:solidFill>
                  <a:srgbClr val="FFA15D"/>
                </a:solidFill>
                <a:latin typeface="Calibri"/>
                <a:ea typeface="Calibri"/>
                <a:cs typeface="Calibri"/>
                <a:sym typeface="Calibri"/>
              </a:rPr>
              <a:t>kiểm thử chấp nhận</a:t>
            </a:r>
            <a:endParaRPr b="1" i="0" sz="5400" u="none" cap="small" strike="noStrike">
              <a:solidFill>
                <a:srgbClr val="FFA15D"/>
              </a:solidFill>
              <a:latin typeface="Calibri"/>
              <a:ea typeface="Calibri"/>
              <a:cs typeface="Calibri"/>
              <a:sym typeface="Calibri"/>
            </a:endParaRPr>
          </a:p>
        </p:txBody>
      </p:sp>
      <p:cxnSp>
        <p:nvCxnSpPr>
          <p:cNvPr id="459" name="Google Shape;459;g114513c2892_1_0"/>
          <p:cNvCxnSpPr/>
          <p:nvPr/>
        </p:nvCxnSpPr>
        <p:spPr>
          <a:xfrm>
            <a:off x="762000" y="3886200"/>
            <a:ext cx="10744200" cy="0"/>
          </a:xfrm>
          <a:prstGeom prst="straightConnector1">
            <a:avLst/>
          </a:prstGeom>
          <a:noFill/>
          <a:ln cap="flat" cmpd="thinThick" w="76200">
            <a:solidFill>
              <a:srgbClr val="FF0000"/>
            </a:solidFill>
            <a:prstDash val="solid"/>
            <a:round/>
            <a:headEnd len="sm" w="sm" type="none"/>
            <a:tailEnd len="sm" w="sm" type="none"/>
          </a:ln>
        </p:spPr>
      </p:cxnSp>
      <p:pic>
        <p:nvPicPr>
          <p:cNvPr id="460" name="Google Shape;460;g114513c2892_1_0"/>
          <p:cNvPicPr preferRelativeResize="0"/>
          <p:nvPr/>
        </p:nvPicPr>
        <p:blipFill rotWithShape="1">
          <a:blip r:embed="rId3">
            <a:alphaModFix/>
          </a:blip>
          <a:srcRect b="0" l="0" r="0" t="0"/>
          <a:stretch/>
        </p:blipFill>
        <p:spPr>
          <a:xfrm>
            <a:off x="1037870" y="1143000"/>
            <a:ext cx="2543400" cy="3782100"/>
          </a:xfrm>
          <a:prstGeom prst="ellipse">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g114513c2892_1_6"/>
          <p:cNvPicPr preferRelativeResize="0"/>
          <p:nvPr/>
        </p:nvPicPr>
        <p:blipFill>
          <a:blip r:embed="rId3">
            <a:alphaModFix/>
          </a:blip>
          <a:stretch>
            <a:fillRect/>
          </a:stretch>
        </p:blipFill>
        <p:spPr>
          <a:xfrm>
            <a:off x="2255150" y="372300"/>
            <a:ext cx="6939251" cy="61705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g114513c2892_1_10"/>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acceptance testing</a:t>
            </a:r>
            <a:endParaRPr/>
          </a:p>
        </p:txBody>
      </p:sp>
      <p:sp>
        <p:nvSpPr>
          <p:cNvPr id="471" name="Google Shape;471;g114513c2892_1_10"/>
          <p:cNvSpPr txBox="1"/>
          <p:nvPr/>
        </p:nvSpPr>
        <p:spPr>
          <a:xfrm>
            <a:off x="307975" y="1456875"/>
            <a:ext cx="11408100" cy="4974900"/>
          </a:xfrm>
          <a:prstGeom prst="rect">
            <a:avLst/>
          </a:prstGeom>
          <a:noFill/>
          <a:ln>
            <a:noFill/>
          </a:ln>
        </p:spPr>
        <p:txBody>
          <a:bodyPr anchorCtr="0" anchor="t" bIns="45700" lIns="91425" spcFirstLastPara="1" rIns="91425" wrap="square" tIns="45700">
            <a:noAutofit/>
          </a:bodyPr>
          <a:lstStyle/>
          <a:p>
            <a:pPr indent="-355600" lvl="1" marL="742950" rtl="0" algn="l">
              <a:spcBef>
                <a:spcPts val="0"/>
              </a:spcBef>
              <a:spcAft>
                <a:spcPts val="0"/>
              </a:spcAft>
              <a:buClr>
                <a:srgbClr val="FF5A33"/>
              </a:buClr>
              <a:buSzPts val="3500"/>
              <a:buFont typeface="Quattrocento Sans"/>
              <a:buChar char="❖"/>
            </a:pPr>
            <a:r>
              <a:rPr lang="en-US" sz="3500">
                <a:latin typeface="Quattrocento Sans"/>
                <a:ea typeface="Quattrocento Sans"/>
                <a:cs typeface="Quattrocento Sans"/>
                <a:sym typeface="Quattrocento Sans"/>
              </a:rPr>
              <a:t>Kiểm thử chấp nhận là mức thứ 4 được thực hiện sau khi hoàn thành kiểm thử hệ thống và trước khi đưa sản phẩm vào sử dụng chính thức.</a:t>
            </a:r>
            <a:endParaRPr sz="3500">
              <a:latin typeface="Quattrocento Sans"/>
              <a:ea typeface="Quattrocento Sans"/>
              <a:cs typeface="Quattrocento Sans"/>
              <a:sym typeface="Quattrocento Sans"/>
            </a:endParaRPr>
          </a:p>
          <a:p>
            <a:pPr indent="-355600" lvl="1" marL="742950" rtl="0" algn="l">
              <a:spcBef>
                <a:spcPts val="0"/>
              </a:spcBef>
              <a:spcAft>
                <a:spcPts val="0"/>
              </a:spcAft>
              <a:buClr>
                <a:srgbClr val="FF5A33"/>
              </a:buClr>
              <a:buSzPts val="3500"/>
              <a:buFont typeface="Quattrocento Sans"/>
              <a:buChar char="❖"/>
            </a:pPr>
            <a:r>
              <a:rPr lang="en-US" sz="3500">
                <a:latin typeface="Quattrocento Sans"/>
                <a:ea typeface="Quattrocento Sans"/>
                <a:cs typeface="Quattrocento Sans"/>
                <a:sym typeface="Quattrocento Sans"/>
              </a:rPr>
              <a:t>Kiểm thử chấp nhận chính thức liên quan đến yêu cầu và quy trình kinh doanh để xác định liệu hệ thống có đáp ứng tiêu chí chấp nhận hay không và cho phép người dùng, khách hàng hoặc tổ chức được ủy quyền khác xác định có chấp nhận hệ thống hay không.</a:t>
            </a:r>
            <a:endParaRPr sz="3500">
              <a:solidFill>
                <a:srgbClr val="333333"/>
              </a:solidFill>
              <a:highlight>
                <a:schemeClr val="lt1"/>
              </a:highlight>
              <a:latin typeface="Quattrocento Sans"/>
              <a:ea typeface="Quattrocento Sans"/>
              <a:cs typeface="Quattrocento Sans"/>
              <a:sym typeface="Quattrocento Sans"/>
            </a:endParaRPr>
          </a:p>
        </p:txBody>
      </p:sp>
      <p:sp>
        <p:nvSpPr>
          <p:cNvPr id="472" name="Google Shape;472;g114513c2892_1_10"/>
          <p:cNvSpPr txBox="1"/>
          <p:nvPr/>
        </p:nvSpPr>
        <p:spPr>
          <a:xfrm>
            <a:off x="613350" y="76215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Acceptance Testing - Kiểm thử chấp nhận</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71">
                                            <p:txEl>
                                              <p:pRg end="0" st="0"/>
                                            </p:txEl>
                                          </p:spTgt>
                                        </p:tgtEl>
                                        <p:attrNameLst>
                                          <p:attrName>style.visibility</p:attrName>
                                        </p:attrNameLst>
                                      </p:cBhvr>
                                      <p:to>
                                        <p:strVal val="visible"/>
                                      </p:to>
                                    </p:set>
                                    <p:anim calcmode="lin" valueType="num">
                                      <p:cBhvr additive="base">
                                        <p:cTn dur="1000"/>
                                        <p:tgtEl>
                                          <p:spTgt spid="47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71">
                                            <p:txEl>
                                              <p:pRg end="1" st="1"/>
                                            </p:txEl>
                                          </p:spTgt>
                                        </p:tgtEl>
                                        <p:attrNameLst>
                                          <p:attrName>style.visibility</p:attrName>
                                        </p:attrNameLst>
                                      </p:cBhvr>
                                      <p:to>
                                        <p:strVal val="visible"/>
                                      </p:to>
                                    </p:set>
                                    <p:anim calcmode="lin" valueType="num">
                                      <p:cBhvr additive="base">
                                        <p:cTn dur="1000"/>
                                        <p:tgtEl>
                                          <p:spTgt spid="47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g114513c2892_1_1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acceptance testing</a:t>
            </a:r>
            <a:endParaRPr/>
          </a:p>
        </p:txBody>
      </p:sp>
      <p:sp>
        <p:nvSpPr>
          <p:cNvPr id="478" name="Google Shape;478;g114513c2892_1_16"/>
          <p:cNvSpPr txBox="1"/>
          <p:nvPr/>
        </p:nvSpPr>
        <p:spPr>
          <a:xfrm>
            <a:off x="592225" y="876500"/>
            <a:ext cx="11145600" cy="5697300"/>
          </a:xfrm>
          <a:prstGeom prst="rect">
            <a:avLst/>
          </a:prstGeom>
          <a:noFill/>
          <a:ln>
            <a:noFill/>
          </a:ln>
        </p:spPr>
        <p:txBody>
          <a:bodyPr anchorCtr="0" anchor="t" bIns="45700" lIns="91425" spcFirstLastPara="1" rIns="91425" wrap="square" tIns="45700">
            <a:noAutofit/>
          </a:bodyPr>
          <a:lstStyle/>
          <a:p>
            <a:pPr indent="-342900" lvl="1" marL="742950" rtl="0" algn="l">
              <a:spcBef>
                <a:spcPts val="2800"/>
              </a:spcBef>
              <a:spcAft>
                <a:spcPts val="0"/>
              </a:spcAft>
              <a:buClr>
                <a:srgbClr val="FF5A33"/>
              </a:buClr>
              <a:buSzPts val="3300"/>
              <a:buFont typeface="Quattrocento Sans"/>
              <a:buChar char="❖"/>
            </a:pPr>
            <a:r>
              <a:rPr lang="en-US" sz="3300">
                <a:solidFill>
                  <a:srgbClr val="1B1B1B"/>
                </a:solidFill>
                <a:highlight>
                  <a:schemeClr val="lt1"/>
                </a:highlight>
                <a:latin typeface="Quattrocento Sans"/>
                <a:ea typeface="Quattrocento Sans"/>
                <a:cs typeface="Quattrocento Sans"/>
                <a:sym typeface="Quattrocento Sans"/>
              </a:rPr>
              <a:t>Kiểm thử chấp nhận được chia thành 2 mức khác nhau</a:t>
            </a:r>
            <a:endParaRPr sz="3300">
              <a:solidFill>
                <a:srgbClr val="1B1B1B"/>
              </a:solidFill>
              <a:highlight>
                <a:schemeClr val="lt1"/>
              </a:highlight>
              <a:latin typeface="Quattrocento Sans"/>
              <a:ea typeface="Quattrocento Sans"/>
              <a:cs typeface="Quattrocento Sans"/>
              <a:sym typeface="Quattrocento Sans"/>
            </a:endParaRPr>
          </a:p>
          <a:p>
            <a:pPr indent="-311150" lvl="2" marL="1143000" rtl="0" algn="l">
              <a:lnSpc>
                <a:spcPct val="115000"/>
              </a:lnSpc>
              <a:spcBef>
                <a:spcPts val="0"/>
              </a:spcBef>
              <a:spcAft>
                <a:spcPts val="0"/>
              </a:spcAft>
              <a:buClr>
                <a:srgbClr val="FF5A33"/>
              </a:buClr>
              <a:buSzPts val="3300"/>
              <a:buFont typeface="Quattrocento Sans"/>
              <a:buChar char="✓"/>
            </a:pPr>
            <a:r>
              <a:rPr lang="en-US" sz="3300">
                <a:solidFill>
                  <a:srgbClr val="1B1B1B"/>
                </a:solidFill>
                <a:latin typeface="Quattrocento Sans"/>
                <a:ea typeface="Quattrocento Sans"/>
                <a:cs typeface="Quattrocento Sans"/>
                <a:sym typeface="Quattrocento Sans"/>
              </a:rPr>
              <a:t>Kiểm thử Alpha: được thực hiện bởi những người trong tổ chức nhưng không tham gia phát triển phần mềm.</a:t>
            </a:r>
            <a:endParaRPr sz="3300">
              <a:solidFill>
                <a:srgbClr val="1B1B1B"/>
              </a:solidFill>
              <a:latin typeface="Quattrocento Sans"/>
              <a:ea typeface="Quattrocento Sans"/>
              <a:cs typeface="Quattrocento Sans"/>
              <a:sym typeface="Quattrocento Sans"/>
            </a:endParaRPr>
          </a:p>
          <a:p>
            <a:pPr indent="-311150" lvl="2" marL="1143000" rtl="0" algn="l">
              <a:lnSpc>
                <a:spcPct val="115000"/>
              </a:lnSpc>
              <a:spcBef>
                <a:spcPts val="0"/>
              </a:spcBef>
              <a:spcAft>
                <a:spcPts val="0"/>
              </a:spcAft>
              <a:buClr>
                <a:srgbClr val="FF5A33"/>
              </a:buClr>
              <a:buSzPts val="3300"/>
              <a:buFont typeface="Quattrocento Sans"/>
              <a:buChar char="✓"/>
            </a:pPr>
            <a:r>
              <a:rPr lang="en-US" sz="3300">
                <a:solidFill>
                  <a:srgbClr val="1B1B1B"/>
                </a:solidFill>
                <a:latin typeface="Quattrocento Sans"/>
                <a:ea typeface="Quattrocento Sans"/>
                <a:cs typeface="Quattrocento Sans"/>
                <a:sym typeface="Quattrocento Sans"/>
              </a:rPr>
              <a:t>Kiểm thử Beta: được thực hiện bởi khách hàng hoặc người dùng cuối tại địa điểm của người dùng cuối.</a:t>
            </a:r>
            <a:endParaRPr sz="4100">
              <a:solidFill>
                <a:srgbClr val="1B1B1B"/>
              </a:solidFill>
              <a:highlight>
                <a:schemeClr val="lt1"/>
              </a:highlight>
              <a:latin typeface="Quattrocento Sans"/>
              <a:ea typeface="Quattrocento Sans"/>
              <a:cs typeface="Quattrocento Sans"/>
              <a:sym typeface="Quattrocento Sans"/>
            </a:endParaRPr>
          </a:p>
        </p:txBody>
      </p:sp>
      <p:pic>
        <p:nvPicPr>
          <p:cNvPr id="479" name="Google Shape;479;g114513c2892_1_16"/>
          <p:cNvPicPr preferRelativeResize="0"/>
          <p:nvPr/>
        </p:nvPicPr>
        <p:blipFill>
          <a:blip r:embed="rId3">
            <a:alphaModFix/>
          </a:blip>
          <a:stretch>
            <a:fillRect/>
          </a:stretch>
        </p:blipFill>
        <p:spPr>
          <a:xfrm>
            <a:off x="1820625" y="3801600"/>
            <a:ext cx="9092400" cy="2432600"/>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78">
                                            <p:txEl>
                                              <p:pRg end="0" st="0"/>
                                            </p:txEl>
                                          </p:spTgt>
                                        </p:tgtEl>
                                        <p:attrNameLst>
                                          <p:attrName>style.visibility</p:attrName>
                                        </p:attrNameLst>
                                      </p:cBhvr>
                                      <p:to>
                                        <p:strVal val="visible"/>
                                      </p:to>
                                    </p:set>
                                    <p:anim calcmode="lin" valueType="num">
                                      <p:cBhvr additive="base">
                                        <p:cTn dur="1000"/>
                                        <p:tgtEl>
                                          <p:spTgt spid="478">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78">
                                            <p:txEl>
                                              <p:pRg end="1" st="1"/>
                                            </p:txEl>
                                          </p:spTgt>
                                        </p:tgtEl>
                                        <p:attrNameLst>
                                          <p:attrName>style.visibility</p:attrName>
                                        </p:attrNameLst>
                                      </p:cBhvr>
                                      <p:to>
                                        <p:strVal val="visible"/>
                                      </p:to>
                                    </p:set>
                                    <p:anim calcmode="lin" valueType="num">
                                      <p:cBhvr additive="base">
                                        <p:cTn dur="1000"/>
                                        <p:tgtEl>
                                          <p:spTgt spid="478">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78">
                                            <p:txEl>
                                              <p:pRg end="2" st="2"/>
                                            </p:txEl>
                                          </p:spTgt>
                                        </p:tgtEl>
                                        <p:attrNameLst>
                                          <p:attrName>style.visibility</p:attrName>
                                        </p:attrNameLst>
                                      </p:cBhvr>
                                      <p:to>
                                        <p:strVal val="visible"/>
                                      </p:to>
                                    </p:set>
                                    <p:anim calcmode="lin" valueType="num">
                                      <p:cBhvr additive="base">
                                        <p:cTn dur="1000"/>
                                        <p:tgtEl>
                                          <p:spTgt spid="478">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g114513c2892_1_22"/>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acceptance testing</a:t>
            </a:r>
            <a:endParaRPr/>
          </a:p>
        </p:txBody>
      </p:sp>
      <p:sp>
        <p:nvSpPr>
          <p:cNvPr id="485" name="Google Shape;485;g114513c2892_1_22"/>
          <p:cNvSpPr txBox="1"/>
          <p:nvPr/>
        </p:nvSpPr>
        <p:spPr>
          <a:xfrm>
            <a:off x="613350" y="805075"/>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Ví dụ kiểm thử chấp nhận</a:t>
            </a:r>
            <a:endParaRPr sz="4000">
              <a:solidFill>
                <a:schemeClr val="dk1"/>
              </a:solidFill>
              <a:latin typeface="Quattrocento Sans"/>
              <a:ea typeface="Quattrocento Sans"/>
              <a:cs typeface="Quattrocento Sans"/>
              <a:sym typeface="Quattrocento Sans"/>
            </a:endParaRPr>
          </a:p>
        </p:txBody>
      </p:sp>
      <p:pic>
        <p:nvPicPr>
          <p:cNvPr descr="Acceptance Testing là gì? " id="486" name="Google Shape;486;g114513c2892_1_22"/>
          <p:cNvPicPr preferRelativeResize="0"/>
          <p:nvPr/>
        </p:nvPicPr>
        <p:blipFill>
          <a:blip r:embed="rId3">
            <a:alphaModFix/>
          </a:blip>
          <a:stretch>
            <a:fillRect/>
          </a:stretch>
        </p:blipFill>
        <p:spPr>
          <a:xfrm>
            <a:off x="6264275" y="3330475"/>
            <a:ext cx="4591749" cy="3527525"/>
          </a:xfrm>
          <a:prstGeom prst="rect">
            <a:avLst/>
          </a:prstGeom>
          <a:noFill/>
          <a:ln>
            <a:noFill/>
          </a:ln>
        </p:spPr>
      </p:pic>
      <p:pic>
        <p:nvPicPr>
          <p:cNvPr descr="Vai trò của kiểm thử chấp nhận" id="487" name="Google Shape;487;g114513c2892_1_22"/>
          <p:cNvPicPr preferRelativeResize="0"/>
          <p:nvPr/>
        </p:nvPicPr>
        <p:blipFill>
          <a:blip r:embed="rId4">
            <a:alphaModFix/>
          </a:blip>
          <a:stretch>
            <a:fillRect/>
          </a:stretch>
        </p:blipFill>
        <p:spPr>
          <a:xfrm>
            <a:off x="1198675" y="3330475"/>
            <a:ext cx="4897326" cy="3527525"/>
          </a:xfrm>
          <a:prstGeom prst="rect">
            <a:avLst/>
          </a:prstGeom>
          <a:noFill/>
          <a:ln>
            <a:noFill/>
          </a:ln>
        </p:spPr>
      </p:pic>
      <p:sp>
        <p:nvSpPr>
          <p:cNvPr id="488" name="Google Shape;488;g114513c2892_1_22"/>
          <p:cNvSpPr txBox="1"/>
          <p:nvPr/>
        </p:nvSpPr>
        <p:spPr>
          <a:xfrm>
            <a:off x="798400" y="1458900"/>
            <a:ext cx="10880100" cy="197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900">
                <a:solidFill>
                  <a:schemeClr val="dk1"/>
                </a:solidFill>
                <a:highlight>
                  <a:srgbClr val="FFFFFF"/>
                </a:highlight>
                <a:latin typeface="Quattrocento Sans"/>
                <a:ea typeface="Quattrocento Sans"/>
                <a:cs typeface="Quattrocento Sans"/>
                <a:sym typeface="Quattrocento Sans"/>
              </a:rPr>
              <a:t>Phần mềm xuất sắc vượt qua các phép kiểm thử về chức năng thực hiện bởi nhóm thực hiện dự án, nhưng khách hàng khi kiểm thử sau cùng vẫn thất vọng vì bố cục màn hình nghèo nàn, thao tác không tự nhiên, không theo tập quán sử dụng của khách hàng…</a:t>
            </a:r>
            <a:endParaRPr sz="3300">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g114513c2892_1_30"/>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acceptance testing</a:t>
            </a:r>
            <a:endParaRPr/>
          </a:p>
        </p:txBody>
      </p:sp>
      <p:sp>
        <p:nvSpPr>
          <p:cNvPr id="494" name="Google Shape;494;g114513c2892_1_30"/>
          <p:cNvSpPr txBox="1"/>
          <p:nvPr/>
        </p:nvSpPr>
        <p:spPr>
          <a:xfrm>
            <a:off x="347400" y="1632100"/>
            <a:ext cx="11085900" cy="5157300"/>
          </a:xfrm>
          <a:prstGeom prst="rect">
            <a:avLst/>
          </a:prstGeom>
          <a:noFill/>
          <a:ln>
            <a:noFill/>
          </a:ln>
        </p:spPr>
        <p:txBody>
          <a:bodyPr anchorCtr="0" anchor="t" bIns="45700" lIns="91425" spcFirstLastPara="1" rIns="91425" wrap="square" tIns="45700">
            <a:noAutofit/>
          </a:bodyPr>
          <a:lstStyle/>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Alpha testing là một dạng của Acceptance testing.</a:t>
            </a:r>
            <a:endParaRPr sz="3600">
              <a:latin typeface="Quattrocento Sans"/>
              <a:ea typeface="Quattrocento Sans"/>
              <a:cs typeface="Quattrocento Sans"/>
              <a:sym typeface="Quattrocento Sans"/>
            </a:endParaRPr>
          </a:p>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Được gọi là Alpha vì nó được thực hiện sớm, gần cuối của sự phát triển của phần mềm, và trước khi thử nghiệm Beta.</a:t>
            </a:r>
            <a:endParaRPr sz="3600">
              <a:latin typeface="Quattrocento Sans"/>
              <a:ea typeface="Quattrocento Sans"/>
              <a:cs typeface="Quattrocento Sans"/>
              <a:sym typeface="Quattrocento Sans"/>
            </a:endParaRPr>
          </a:p>
          <a:p>
            <a:pPr indent="-361950" lvl="1" marL="74295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Alpha testing </a:t>
            </a:r>
            <a:r>
              <a:rPr lang="en-US" sz="3600">
                <a:latin typeface="Quattrocento Sans"/>
                <a:ea typeface="Quattrocento Sans"/>
                <a:cs typeface="Quattrocento Sans"/>
                <a:sym typeface="Quattrocento Sans"/>
              </a:rPr>
              <a:t>thực hiện để xác định tất cả các vấn đề/ lỗi có thể xảy ra trước khi phát hành sản phẩm đến tay người dùng.</a:t>
            </a:r>
            <a:endParaRPr sz="4400">
              <a:solidFill>
                <a:srgbClr val="1B1B1B"/>
              </a:solidFill>
              <a:latin typeface="Quattrocento Sans"/>
              <a:ea typeface="Quattrocento Sans"/>
              <a:cs typeface="Quattrocento Sans"/>
              <a:sym typeface="Quattrocento Sans"/>
            </a:endParaRPr>
          </a:p>
        </p:txBody>
      </p:sp>
      <p:sp>
        <p:nvSpPr>
          <p:cNvPr id="495" name="Google Shape;495;g114513c2892_1_30"/>
          <p:cNvSpPr txBox="1"/>
          <p:nvPr/>
        </p:nvSpPr>
        <p:spPr>
          <a:xfrm>
            <a:off x="347400" y="925300"/>
            <a:ext cx="11172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Giới thiệu về phương pháp kiểm thử Alpha</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94">
                                            <p:txEl>
                                              <p:pRg end="0" st="0"/>
                                            </p:txEl>
                                          </p:spTgt>
                                        </p:tgtEl>
                                        <p:attrNameLst>
                                          <p:attrName>style.visibility</p:attrName>
                                        </p:attrNameLst>
                                      </p:cBhvr>
                                      <p:to>
                                        <p:strVal val="visible"/>
                                      </p:to>
                                    </p:set>
                                    <p:anim calcmode="lin" valueType="num">
                                      <p:cBhvr additive="base">
                                        <p:cTn dur="1000"/>
                                        <p:tgtEl>
                                          <p:spTgt spid="494">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94">
                                            <p:txEl>
                                              <p:pRg end="1" st="1"/>
                                            </p:txEl>
                                          </p:spTgt>
                                        </p:tgtEl>
                                        <p:attrNameLst>
                                          <p:attrName>style.visibility</p:attrName>
                                        </p:attrNameLst>
                                      </p:cBhvr>
                                      <p:to>
                                        <p:strVal val="visible"/>
                                      </p:to>
                                    </p:set>
                                    <p:anim calcmode="lin" valueType="num">
                                      <p:cBhvr additive="base">
                                        <p:cTn dur="1000"/>
                                        <p:tgtEl>
                                          <p:spTgt spid="494">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94">
                                            <p:txEl>
                                              <p:pRg end="2" st="2"/>
                                            </p:txEl>
                                          </p:spTgt>
                                        </p:tgtEl>
                                        <p:attrNameLst>
                                          <p:attrName>style.visibility</p:attrName>
                                        </p:attrNameLst>
                                      </p:cBhvr>
                                      <p:to>
                                        <p:strVal val="visible"/>
                                      </p:to>
                                    </p:set>
                                    <p:anim calcmode="lin" valueType="num">
                                      <p:cBhvr additive="base">
                                        <p:cTn dur="1000"/>
                                        <p:tgtEl>
                                          <p:spTgt spid="494">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g114513c2892_1_92"/>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acceptance testing</a:t>
            </a:r>
            <a:endParaRPr/>
          </a:p>
        </p:txBody>
      </p:sp>
      <p:sp>
        <p:nvSpPr>
          <p:cNvPr id="501" name="Google Shape;501;g114513c2892_1_92"/>
          <p:cNvSpPr txBox="1"/>
          <p:nvPr/>
        </p:nvSpPr>
        <p:spPr>
          <a:xfrm>
            <a:off x="478500" y="850350"/>
            <a:ext cx="11235000" cy="5157300"/>
          </a:xfrm>
          <a:prstGeom prst="rect">
            <a:avLst/>
          </a:prstGeom>
          <a:noFill/>
          <a:ln>
            <a:noFill/>
          </a:ln>
        </p:spPr>
        <p:txBody>
          <a:bodyPr anchorCtr="0" anchor="t" bIns="45700" lIns="91425" spcFirstLastPara="1" rIns="91425" wrap="square" tIns="45700">
            <a:noAutofit/>
          </a:bodyPr>
          <a:lstStyle/>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Trọng tâm của việc kiểm thử Alpha là để người dùng thực tế trải nghiệm sản phẩm.</a:t>
            </a:r>
            <a:endParaRPr sz="3600">
              <a:latin typeface="Quattrocento Sans"/>
              <a:ea typeface="Quattrocento Sans"/>
              <a:cs typeface="Quattrocento Sans"/>
              <a:sym typeface="Quattrocento Sans"/>
            </a:endParaRPr>
          </a:p>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Alpha testing được thực hiện trong môi trường lab và thường các tester là nhân viên nội bộ của tổ chức, công ty.</a:t>
            </a:r>
            <a:endParaRPr sz="4400">
              <a:solidFill>
                <a:srgbClr val="1B1B1B"/>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01">
                                            <p:txEl>
                                              <p:pRg end="0" st="0"/>
                                            </p:txEl>
                                          </p:spTgt>
                                        </p:tgtEl>
                                        <p:attrNameLst>
                                          <p:attrName>style.visibility</p:attrName>
                                        </p:attrNameLst>
                                      </p:cBhvr>
                                      <p:to>
                                        <p:strVal val="visible"/>
                                      </p:to>
                                    </p:set>
                                    <p:anim calcmode="lin" valueType="num">
                                      <p:cBhvr additive="base">
                                        <p:cTn dur="1000"/>
                                        <p:tgtEl>
                                          <p:spTgt spid="50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01">
                                            <p:txEl>
                                              <p:pRg end="1" st="1"/>
                                            </p:txEl>
                                          </p:spTgt>
                                        </p:tgtEl>
                                        <p:attrNameLst>
                                          <p:attrName>style.visibility</p:attrName>
                                        </p:attrNameLst>
                                      </p:cBhvr>
                                      <p:to>
                                        <p:strVal val="visible"/>
                                      </p:to>
                                    </p:set>
                                    <p:anim calcmode="lin" valueType="num">
                                      <p:cBhvr additive="base">
                                        <p:cTn dur="1000"/>
                                        <p:tgtEl>
                                          <p:spTgt spid="50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g114513c2892_1_3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acceptance testing</a:t>
            </a:r>
            <a:endParaRPr/>
          </a:p>
        </p:txBody>
      </p:sp>
      <p:sp>
        <p:nvSpPr>
          <p:cNvPr id="507" name="Google Shape;507;g114513c2892_1_36"/>
          <p:cNvSpPr txBox="1"/>
          <p:nvPr/>
        </p:nvSpPr>
        <p:spPr>
          <a:xfrm>
            <a:off x="347400" y="1632100"/>
            <a:ext cx="11235000" cy="5157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3500">
              <a:solidFill>
                <a:srgbClr val="1B1B1B"/>
              </a:solidFill>
              <a:latin typeface="Quattrocento Sans"/>
              <a:ea typeface="Quattrocento Sans"/>
              <a:cs typeface="Quattrocento Sans"/>
              <a:sym typeface="Quattrocento Sans"/>
            </a:endParaRPr>
          </a:p>
        </p:txBody>
      </p:sp>
      <p:sp>
        <p:nvSpPr>
          <p:cNvPr id="508" name="Google Shape;508;g114513c2892_1_36"/>
          <p:cNvSpPr txBox="1"/>
          <p:nvPr/>
        </p:nvSpPr>
        <p:spPr>
          <a:xfrm>
            <a:off x="347400" y="925300"/>
            <a:ext cx="11172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Đối tượng tham gia kiểm thử Alpha</a:t>
            </a:r>
            <a:endParaRPr sz="4000">
              <a:solidFill>
                <a:schemeClr val="dk1"/>
              </a:solidFill>
              <a:latin typeface="Quattrocento Sans"/>
              <a:ea typeface="Quattrocento Sans"/>
              <a:cs typeface="Quattrocento Sans"/>
              <a:sym typeface="Quattrocento Sans"/>
            </a:endParaRPr>
          </a:p>
        </p:txBody>
      </p:sp>
      <p:pic>
        <p:nvPicPr>
          <p:cNvPr id="509" name="Google Shape;509;g114513c2892_1_36"/>
          <p:cNvPicPr preferRelativeResize="0"/>
          <p:nvPr/>
        </p:nvPicPr>
        <p:blipFill>
          <a:blip r:embed="rId3">
            <a:alphaModFix/>
          </a:blip>
          <a:stretch>
            <a:fillRect/>
          </a:stretch>
        </p:blipFill>
        <p:spPr>
          <a:xfrm>
            <a:off x="544850" y="1632100"/>
            <a:ext cx="5839376" cy="4866150"/>
          </a:xfrm>
          <a:prstGeom prst="rect">
            <a:avLst/>
          </a:prstGeom>
          <a:noFill/>
          <a:ln>
            <a:noFill/>
          </a:ln>
        </p:spPr>
      </p:pic>
      <p:pic>
        <p:nvPicPr>
          <p:cNvPr id="510" name="Google Shape;510;g114513c2892_1_36"/>
          <p:cNvPicPr preferRelativeResize="0"/>
          <p:nvPr/>
        </p:nvPicPr>
        <p:blipFill>
          <a:blip r:embed="rId4">
            <a:alphaModFix/>
          </a:blip>
          <a:stretch>
            <a:fillRect/>
          </a:stretch>
        </p:blipFill>
        <p:spPr>
          <a:xfrm>
            <a:off x="6214425" y="2646875"/>
            <a:ext cx="5547224" cy="3040950"/>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07">
                                            <p:txEl>
                                              <p:pRg end="0" st="0"/>
                                            </p:txEl>
                                          </p:spTgt>
                                        </p:tgtEl>
                                        <p:attrNameLst>
                                          <p:attrName>style.visibility</p:attrName>
                                        </p:attrNameLst>
                                      </p:cBhvr>
                                      <p:to>
                                        <p:strVal val="visible"/>
                                      </p:to>
                                    </p:set>
                                    <p:anim calcmode="lin" valueType="num">
                                      <p:cBhvr additive="base">
                                        <p:cTn dur="1000"/>
                                        <p:tgtEl>
                                          <p:spTgt spid="507">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g114513c2892_1_44"/>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acceptance testing</a:t>
            </a:r>
            <a:endParaRPr/>
          </a:p>
        </p:txBody>
      </p:sp>
      <p:sp>
        <p:nvSpPr>
          <p:cNvPr id="516" name="Google Shape;516;g114513c2892_1_44"/>
          <p:cNvSpPr txBox="1"/>
          <p:nvPr/>
        </p:nvSpPr>
        <p:spPr>
          <a:xfrm>
            <a:off x="347400" y="1632100"/>
            <a:ext cx="11235000" cy="5157300"/>
          </a:xfrm>
          <a:prstGeom prst="rect">
            <a:avLst/>
          </a:prstGeom>
          <a:noFill/>
          <a:ln>
            <a:noFill/>
          </a:ln>
        </p:spPr>
        <p:txBody>
          <a:bodyPr anchorCtr="0" anchor="t" bIns="45700" lIns="91425" spcFirstLastPara="1" rIns="91425" wrap="square" tIns="45700">
            <a:noAutofit/>
          </a:bodyPr>
          <a:lstStyle/>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Beta testing là một dạng của Acceptance testing và thực hiện bởi người dùng ngoài đội dự án phát triển.</a:t>
            </a:r>
            <a:endParaRPr sz="3600">
              <a:latin typeface="Quattrocento Sans"/>
              <a:ea typeface="Quattrocento Sans"/>
              <a:cs typeface="Quattrocento Sans"/>
              <a:sym typeface="Quattrocento Sans"/>
            </a:endParaRPr>
          </a:p>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Phiên bản beta của phần mềm chỉ được phát hành/công bố cho một số lượng hạn chế người dùng cuối để lấy thông tin phản hồi về chất lượng sản phẩm. </a:t>
            </a:r>
            <a:endParaRPr sz="3600">
              <a:latin typeface="Quattrocento Sans"/>
              <a:ea typeface="Quattrocento Sans"/>
              <a:cs typeface="Quattrocento Sans"/>
              <a:sym typeface="Quattrocento Sans"/>
            </a:endParaRPr>
          </a:p>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Beta testing làm giảm nguy cơ thất bại của sản phẩm và tăng độ tin tưởng vào chất lượng của nó thông qua các ý kiến nhận xét, đánh giá từ khách hàng. </a:t>
            </a:r>
            <a:endParaRPr sz="3600">
              <a:solidFill>
                <a:srgbClr val="1B1B1B"/>
              </a:solidFill>
              <a:latin typeface="Quattrocento Sans"/>
              <a:ea typeface="Quattrocento Sans"/>
              <a:cs typeface="Quattrocento Sans"/>
              <a:sym typeface="Quattrocento Sans"/>
            </a:endParaRPr>
          </a:p>
        </p:txBody>
      </p:sp>
      <p:sp>
        <p:nvSpPr>
          <p:cNvPr id="517" name="Google Shape;517;g114513c2892_1_44"/>
          <p:cNvSpPr txBox="1"/>
          <p:nvPr/>
        </p:nvSpPr>
        <p:spPr>
          <a:xfrm>
            <a:off x="347400" y="925300"/>
            <a:ext cx="11172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Giới thiệu về phương pháp kiểm thử Beta</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16">
                                            <p:txEl>
                                              <p:pRg end="0" st="0"/>
                                            </p:txEl>
                                          </p:spTgt>
                                        </p:tgtEl>
                                        <p:attrNameLst>
                                          <p:attrName>style.visibility</p:attrName>
                                        </p:attrNameLst>
                                      </p:cBhvr>
                                      <p:to>
                                        <p:strVal val="visible"/>
                                      </p:to>
                                    </p:set>
                                    <p:anim calcmode="lin" valueType="num">
                                      <p:cBhvr additive="base">
                                        <p:cTn dur="1000"/>
                                        <p:tgtEl>
                                          <p:spTgt spid="516">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16">
                                            <p:txEl>
                                              <p:pRg end="1" st="1"/>
                                            </p:txEl>
                                          </p:spTgt>
                                        </p:tgtEl>
                                        <p:attrNameLst>
                                          <p:attrName>style.visibility</p:attrName>
                                        </p:attrNameLst>
                                      </p:cBhvr>
                                      <p:to>
                                        <p:strVal val="visible"/>
                                      </p:to>
                                    </p:set>
                                    <p:anim calcmode="lin" valueType="num">
                                      <p:cBhvr additive="base">
                                        <p:cTn dur="1000"/>
                                        <p:tgtEl>
                                          <p:spTgt spid="516">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16">
                                            <p:txEl>
                                              <p:pRg end="2" st="2"/>
                                            </p:txEl>
                                          </p:spTgt>
                                        </p:tgtEl>
                                        <p:attrNameLst>
                                          <p:attrName>style.visibility</p:attrName>
                                        </p:attrNameLst>
                                      </p:cBhvr>
                                      <p:to>
                                        <p:strVal val="visible"/>
                                      </p:to>
                                    </p:set>
                                    <p:anim calcmode="lin" valueType="num">
                                      <p:cBhvr additive="base">
                                        <p:cTn dur="1000"/>
                                        <p:tgtEl>
                                          <p:spTgt spid="516">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g114513c2892_1_98"/>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acceptance testing</a:t>
            </a:r>
            <a:endParaRPr/>
          </a:p>
        </p:txBody>
      </p:sp>
      <p:sp>
        <p:nvSpPr>
          <p:cNvPr id="523" name="Google Shape;523;g114513c2892_1_98"/>
          <p:cNvSpPr txBox="1"/>
          <p:nvPr/>
        </p:nvSpPr>
        <p:spPr>
          <a:xfrm>
            <a:off x="478500" y="850350"/>
            <a:ext cx="11235000" cy="5157300"/>
          </a:xfrm>
          <a:prstGeom prst="rect">
            <a:avLst/>
          </a:prstGeom>
          <a:noFill/>
          <a:ln>
            <a:noFill/>
          </a:ln>
        </p:spPr>
        <p:txBody>
          <a:bodyPr anchorCtr="0" anchor="t" bIns="45700" lIns="91425" spcFirstLastPara="1" rIns="91425" wrap="square" tIns="45700">
            <a:noAutofit/>
          </a:bodyPr>
          <a:lstStyle/>
          <a:p>
            <a:pPr indent="-368300" lvl="1" marL="742950" rtl="0" algn="l">
              <a:spcBef>
                <a:spcPts val="0"/>
              </a:spcBef>
              <a:spcAft>
                <a:spcPts val="0"/>
              </a:spcAft>
              <a:buClr>
                <a:srgbClr val="FF5A33"/>
              </a:buClr>
              <a:buSzPts val="3700"/>
              <a:buFont typeface="Quattrocento Sans"/>
              <a:buChar char="❖"/>
            </a:pPr>
            <a:r>
              <a:rPr lang="en-US" sz="3700">
                <a:latin typeface="Quattrocento Sans"/>
                <a:ea typeface="Quattrocento Sans"/>
                <a:cs typeface="Quattrocento Sans"/>
                <a:sym typeface="Quattrocento Sans"/>
              </a:rPr>
              <a:t>Beta testing là bước kiểm tra cuối cùng trước khi chuyển một phần mềm đến tay khách hàng. </a:t>
            </a:r>
            <a:endParaRPr sz="3700">
              <a:latin typeface="Quattrocento Sans"/>
              <a:ea typeface="Quattrocento Sans"/>
              <a:cs typeface="Quattrocento Sans"/>
              <a:sym typeface="Quattrocento Sans"/>
            </a:endParaRPr>
          </a:p>
          <a:p>
            <a:pPr indent="-368300" lvl="1" marL="742950" rtl="0" algn="l">
              <a:spcBef>
                <a:spcPts val="0"/>
              </a:spcBef>
              <a:spcAft>
                <a:spcPts val="0"/>
              </a:spcAft>
              <a:buClr>
                <a:srgbClr val="FF5A33"/>
              </a:buClr>
              <a:buSzPts val="3700"/>
              <a:buFont typeface="Quattrocento Sans"/>
              <a:buChar char="❖"/>
            </a:pPr>
            <a:r>
              <a:rPr lang="en-US" sz="3700">
                <a:latin typeface="Quattrocento Sans"/>
                <a:ea typeface="Quattrocento Sans"/>
                <a:cs typeface="Quattrocento Sans"/>
                <a:sym typeface="Quattrocento Sans"/>
              </a:rPr>
              <a:t>Lợi thế lớn nhất của beta test là phản hồi trực tiếp từ phía người dùng cuối, nó giúp kiểm tra phần mềm trong môi trường thực tế.</a:t>
            </a:r>
            <a:endParaRPr sz="3700">
              <a:solidFill>
                <a:srgbClr val="1B1B1B"/>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23">
                                            <p:txEl>
                                              <p:pRg end="0" st="0"/>
                                            </p:txEl>
                                          </p:spTgt>
                                        </p:tgtEl>
                                        <p:attrNameLst>
                                          <p:attrName>style.visibility</p:attrName>
                                        </p:attrNameLst>
                                      </p:cBhvr>
                                      <p:to>
                                        <p:strVal val="visible"/>
                                      </p:to>
                                    </p:set>
                                    <p:anim calcmode="lin" valueType="num">
                                      <p:cBhvr additive="base">
                                        <p:cTn dur="1000"/>
                                        <p:tgtEl>
                                          <p:spTgt spid="523">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23">
                                            <p:txEl>
                                              <p:pRg end="1" st="1"/>
                                            </p:txEl>
                                          </p:spTgt>
                                        </p:tgtEl>
                                        <p:attrNameLst>
                                          <p:attrName>style.visibility</p:attrName>
                                        </p:attrNameLst>
                                      </p:cBhvr>
                                      <p:to>
                                        <p:strVal val="visible"/>
                                      </p:to>
                                    </p:set>
                                    <p:anim calcmode="lin" valueType="num">
                                      <p:cBhvr additive="base">
                                        <p:cTn dur="1000"/>
                                        <p:tgtEl>
                                          <p:spTgt spid="523">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g115053b2453_0_217"/>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component testing</a:t>
            </a:r>
            <a:endParaRPr/>
          </a:p>
        </p:txBody>
      </p:sp>
      <p:sp>
        <p:nvSpPr>
          <p:cNvPr id="147" name="Google Shape;147;g115053b2453_0_217"/>
          <p:cNvSpPr txBox="1"/>
          <p:nvPr/>
        </p:nvSpPr>
        <p:spPr>
          <a:xfrm>
            <a:off x="617100" y="890800"/>
            <a:ext cx="11574900" cy="5967300"/>
          </a:xfrm>
          <a:prstGeom prst="rect">
            <a:avLst/>
          </a:prstGeom>
          <a:noFill/>
          <a:ln>
            <a:noFill/>
          </a:ln>
        </p:spPr>
        <p:txBody>
          <a:bodyPr anchorCtr="0" anchor="t" bIns="45700" lIns="91425" spcFirstLastPara="1" rIns="91425" wrap="square" tIns="45700">
            <a:normAutofit/>
          </a:bodyPr>
          <a:lstStyle/>
          <a:p>
            <a:pPr indent="-387350" lvl="1" marL="742950" rtl="0" algn="l">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Unit Testing d</a:t>
            </a:r>
            <a:r>
              <a:rPr lang="en-US" sz="4000">
                <a:solidFill>
                  <a:srgbClr val="333333"/>
                </a:solidFill>
                <a:highlight>
                  <a:schemeClr val="lt1"/>
                </a:highlight>
                <a:latin typeface="Quattrocento Sans"/>
                <a:ea typeface="Quattrocento Sans"/>
                <a:cs typeface="Quattrocento Sans"/>
                <a:sym typeface="Quattrocento Sans"/>
              </a:rPr>
              <a:t>o lập trình viên thực hiện. </a:t>
            </a:r>
            <a:endParaRPr sz="4000">
              <a:solidFill>
                <a:srgbClr val="333333"/>
              </a:solidFill>
              <a:highlight>
                <a:schemeClr val="lt1"/>
              </a:highlight>
              <a:latin typeface="Quattrocento Sans"/>
              <a:ea typeface="Quattrocento Sans"/>
              <a:cs typeface="Quattrocento Sans"/>
              <a:sym typeface="Quattrocento Sans"/>
            </a:endParaRPr>
          </a:p>
          <a:p>
            <a:pPr indent="-387350" lvl="1" marL="742950" rtl="0" algn="l">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Unit Testing nên được thực hiện càng sớm càng tốt trong giai đoạn viết code và xuyên suốt quá trình phát triển phần mềm.</a:t>
            </a:r>
            <a:endParaRPr sz="400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7">
                                            <p:txEl>
                                              <p:pRg end="0" st="0"/>
                                            </p:txEl>
                                          </p:spTgt>
                                        </p:tgtEl>
                                        <p:attrNameLst>
                                          <p:attrName>style.visibility</p:attrName>
                                        </p:attrNameLst>
                                      </p:cBhvr>
                                      <p:to>
                                        <p:strVal val="visible"/>
                                      </p:to>
                                    </p:set>
                                    <p:anim calcmode="lin" valueType="num">
                                      <p:cBhvr additive="base">
                                        <p:cTn dur="1000"/>
                                        <p:tgtEl>
                                          <p:spTgt spid="147">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7">
                                            <p:txEl>
                                              <p:pRg end="1" st="1"/>
                                            </p:txEl>
                                          </p:spTgt>
                                        </p:tgtEl>
                                        <p:attrNameLst>
                                          <p:attrName>style.visibility</p:attrName>
                                        </p:attrNameLst>
                                      </p:cBhvr>
                                      <p:to>
                                        <p:strVal val="visible"/>
                                      </p:to>
                                    </p:set>
                                    <p:anim calcmode="lin" valueType="num">
                                      <p:cBhvr additive="base">
                                        <p:cTn dur="1000"/>
                                        <p:tgtEl>
                                          <p:spTgt spid="147">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g114513c2892_1_50"/>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acceptance testing</a:t>
            </a:r>
            <a:endParaRPr/>
          </a:p>
        </p:txBody>
      </p:sp>
      <p:sp>
        <p:nvSpPr>
          <p:cNvPr id="529" name="Google Shape;529;g114513c2892_1_50"/>
          <p:cNvSpPr txBox="1"/>
          <p:nvPr/>
        </p:nvSpPr>
        <p:spPr>
          <a:xfrm>
            <a:off x="347400" y="1632100"/>
            <a:ext cx="11235000" cy="5157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3500">
              <a:solidFill>
                <a:srgbClr val="1B1B1B"/>
              </a:solidFill>
              <a:latin typeface="Quattrocento Sans"/>
              <a:ea typeface="Quattrocento Sans"/>
              <a:cs typeface="Quattrocento Sans"/>
              <a:sym typeface="Quattrocento Sans"/>
            </a:endParaRPr>
          </a:p>
        </p:txBody>
      </p:sp>
      <p:sp>
        <p:nvSpPr>
          <p:cNvPr id="530" name="Google Shape;530;g114513c2892_1_50"/>
          <p:cNvSpPr txBox="1"/>
          <p:nvPr/>
        </p:nvSpPr>
        <p:spPr>
          <a:xfrm>
            <a:off x="347400" y="925300"/>
            <a:ext cx="11172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Đối tượng tham gia kiểm thử Beta</a:t>
            </a:r>
            <a:endParaRPr sz="4000">
              <a:solidFill>
                <a:schemeClr val="dk1"/>
              </a:solidFill>
              <a:latin typeface="Quattrocento Sans"/>
              <a:ea typeface="Quattrocento Sans"/>
              <a:cs typeface="Quattrocento Sans"/>
              <a:sym typeface="Quattrocento Sans"/>
            </a:endParaRPr>
          </a:p>
        </p:txBody>
      </p:sp>
      <p:pic>
        <p:nvPicPr>
          <p:cNvPr id="531" name="Google Shape;531;g114513c2892_1_50"/>
          <p:cNvPicPr preferRelativeResize="0"/>
          <p:nvPr/>
        </p:nvPicPr>
        <p:blipFill>
          <a:blip r:embed="rId3">
            <a:alphaModFix/>
          </a:blip>
          <a:stretch>
            <a:fillRect/>
          </a:stretch>
        </p:blipFill>
        <p:spPr>
          <a:xfrm>
            <a:off x="2022000" y="2051175"/>
            <a:ext cx="7619300" cy="3871100"/>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29">
                                            <p:txEl>
                                              <p:pRg end="0" st="0"/>
                                            </p:txEl>
                                          </p:spTgt>
                                        </p:tgtEl>
                                        <p:attrNameLst>
                                          <p:attrName>style.visibility</p:attrName>
                                        </p:attrNameLst>
                                      </p:cBhvr>
                                      <p:to>
                                        <p:strVal val="visible"/>
                                      </p:to>
                                    </p:set>
                                    <p:anim calcmode="lin" valueType="num">
                                      <p:cBhvr additive="base">
                                        <p:cTn dur="1000"/>
                                        <p:tgtEl>
                                          <p:spTgt spid="529">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g114513c2892_1_57"/>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acceptance testing</a:t>
            </a:r>
            <a:endParaRPr/>
          </a:p>
        </p:txBody>
      </p:sp>
      <p:sp>
        <p:nvSpPr>
          <p:cNvPr id="537" name="Google Shape;537;g114513c2892_1_57"/>
          <p:cNvSpPr txBox="1"/>
          <p:nvPr/>
        </p:nvSpPr>
        <p:spPr>
          <a:xfrm>
            <a:off x="347400" y="1632100"/>
            <a:ext cx="11235000" cy="5141100"/>
          </a:xfrm>
          <a:prstGeom prst="rect">
            <a:avLst/>
          </a:prstGeom>
          <a:noFill/>
          <a:ln>
            <a:noFill/>
          </a:ln>
        </p:spPr>
        <p:txBody>
          <a:bodyPr anchorCtr="0" anchor="t" bIns="45700" lIns="91425" spcFirstLastPara="1" rIns="91425" wrap="square" tIns="45700">
            <a:normAutofit/>
          </a:bodyPr>
          <a:lstStyle/>
          <a:p>
            <a:pPr indent="-342900" lvl="1" marL="742950" rtl="0" algn="l">
              <a:spcBef>
                <a:spcPts val="2400"/>
              </a:spcBef>
              <a:spcAft>
                <a:spcPts val="0"/>
              </a:spcAft>
              <a:buClr>
                <a:srgbClr val="FF5A33"/>
              </a:buClr>
              <a:buSzPts val="3300"/>
              <a:buFont typeface="Quattrocento Sans"/>
              <a:buChar char="❖"/>
            </a:pPr>
            <a:r>
              <a:rPr lang="en-US" sz="3700">
                <a:solidFill>
                  <a:srgbClr val="333333"/>
                </a:solidFill>
                <a:latin typeface="Quattrocento Sans"/>
                <a:ea typeface="Quattrocento Sans"/>
                <a:cs typeface="Quattrocento Sans"/>
                <a:sym typeface="Quattrocento Sans"/>
              </a:rPr>
              <a:t>Quy trình nghiệp vụ</a:t>
            </a:r>
            <a:endParaRPr sz="3700">
              <a:solidFill>
                <a:srgbClr val="333333"/>
              </a:solidFill>
              <a:latin typeface="Quattrocento Sans"/>
              <a:ea typeface="Quattrocento Sans"/>
              <a:cs typeface="Quattrocento Sans"/>
              <a:sym typeface="Quattrocento Sans"/>
            </a:endParaRPr>
          </a:p>
          <a:p>
            <a:pPr indent="-342900" lvl="1" marL="742950" rtl="0" algn="l">
              <a:spcBef>
                <a:spcPts val="0"/>
              </a:spcBef>
              <a:spcAft>
                <a:spcPts val="0"/>
              </a:spcAft>
              <a:buClr>
                <a:srgbClr val="FF5A33"/>
              </a:buClr>
              <a:buSzPts val="3300"/>
              <a:buFont typeface="Quattrocento Sans"/>
              <a:buChar char="❖"/>
            </a:pPr>
            <a:r>
              <a:rPr lang="en-US" sz="3700">
                <a:solidFill>
                  <a:srgbClr val="333333"/>
                </a:solidFill>
                <a:latin typeface="Quattrocento Sans"/>
                <a:ea typeface="Quattrocento Sans"/>
                <a:cs typeface="Quattrocento Sans"/>
                <a:sym typeface="Quattrocento Sans"/>
              </a:rPr>
              <a:t>Yêu cầu của người dùng hoặc yêu cầu nghiệp vụ  quy định, hợp đồng pháp lý và tiêu chuẩn</a:t>
            </a:r>
            <a:endParaRPr sz="3700">
              <a:solidFill>
                <a:srgbClr val="333333"/>
              </a:solidFill>
              <a:latin typeface="Quattrocento Sans"/>
              <a:ea typeface="Quattrocento Sans"/>
              <a:cs typeface="Quattrocento Sans"/>
              <a:sym typeface="Quattrocento Sans"/>
            </a:endParaRPr>
          </a:p>
          <a:p>
            <a:pPr indent="-342900" lvl="1" marL="742950" rtl="0" algn="l">
              <a:spcBef>
                <a:spcPts val="0"/>
              </a:spcBef>
              <a:spcAft>
                <a:spcPts val="0"/>
              </a:spcAft>
              <a:buClr>
                <a:srgbClr val="FF5A33"/>
              </a:buClr>
              <a:buSzPts val="3300"/>
              <a:buFont typeface="Quattrocento Sans"/>
              <a:buChar char="❖"/>
            </a:pPr>
            <a:r>
              <a:rPr lang="en-US" sz="3700">
                <a:solidFill>
                  <a:srgbClr val="333333"/>
                </a:solidFill>
                <a:latin typeface="Quattrocento Sans"/>
                <a:ea typeface="Quattrocento Sans"/>
                <a:cs typeface="Quattrocento Sans"/>
                <a:sym typeface="Quattrocento Sans"/>
              </a:rPr>
              <a:t>Trường hợp sử dụng</a:t>
            </a:r>
            <a:endParaRPr sz="3700">
              <a:solidFill>
                <a:srgbClr val="333333"/>
              </a:solidFill>
              <a:latin typeface="Quattrocento Sans"/>
              <a:ea typeface="Quattrocento Sans"/>
              <a:cs typeface="Quattrocento Sans"/>
              <a:sym typeface="Quattrocento Sans"/>
            </a:endParaRPr>
          </a:p>
          <a:p>
            <a:pPr indent="-342900" lvl="1" marL="742950" rtl="0" algn="l">
              <a:spcBef>
                <a:spcPts val="0"/>
              </a:spcBef>
              <a:spcAft>
                <a:spcPts val="0"/>
              </a:spcAft>
              <a:buClr>
                <a:srgbClr val="FF5A33"/>
              </a:buClr>
              <a:buSzPts val="3300"/>
              <a:buFont typeface="Quattrocento Sans"/>
              <a:buChar char="❖"/>
            </a:pPr>
            <a:r>
              <a:rPr lang="en-US" sz="3700">
                <a:solidFill>
                  <a:srgbClr val="333333"/>
                </a:solidFill>
                <a:latin typeface="Quattrocento Sans"/>
                <a:ea typeface="Quattrocento Sans"/>
                <a:cs typeface="Quattrocento Sans"/>
                <a:sym typeface="Quattrocento Sans"/>
              </a:rPr>
              <a:t>Yêu cầu hệ thống</a:t>
            </a:r>
            <a:endParaRPr sz="3700">
              <a:solidFill>
                <a:srgbClr val="333333"/>
              </a:solidFill>
              <a:latin typeface="Quattrocento Sans"/>
              <a:ea typeface="Quattrocento Sans"/>
              <a:cs typeface="Quattrocento Sans"/>
              <a:sym typeface="Quattrocento Sans"/>
            </a:endParaRPr>
          </a:p>
          <a:p>
            <a:pPr indent="-342900" lvl="1" marL="742950" rtl="0" algn="l">
              <a:spcBef>
                <a:spcPts val="0"/>
              </a:spcBef>
              <a:spcAft>
                <a:spcPts val="0"/>
              </a:spcAft>
              <a:buClr>
                <a:srgbClr val="FF5A33"/>
              </a:buClr>
              <a:buSzPts val="3300"/>
              <a:buFont typeface="Quattrocento Sans"/>
              <a:buChar char="❖"/>
            </a:pPr>
            <a:r>
              <a:rPr lang="en-US" sz="3700">
                <a:solidFill>
                  <a:srgbClr val="333333"/>
                </a:solidFill>
                <a:latin typeface="Quattrocento Sans"/>
                <a:ea typeface="Quattrocento Sans"/>
                <a:cs typeface="Quattrocento Sans"/>
                <a:sym typeface="Quattrocento Sans"/>
              </a:rPr>
              <a:t>Tài liệu người dùng hoặc hệ thống</a:t>
            </a:r>
            <a:endParaRPr sz="3700">
              <a:solidFill>
                <a:srgbClr val="333333"/>
              </a:solidFill>
              <a:latin typeface="Quattrocento Sans"/>
              <a:ea typeface="Quattrocento Sans"/>
              <a:cs typeface="Quattrocento Sans"/>
              <a:sym typeface="Quattrocento Sans"/>
            </a:endParaRPr>
          </a:p>
          <a:p>
            <a:pPr indent="-342900" lvl="1" marL="742950" rtl="0" algn="l">
              <a:spcBef>
                <a:spcPts val="0"/>
              </a:spcBef>
              <a:spcAft>
                <a:spcPts val="0"/>
              </a:spcAft>
              <a:buClr>
                <a:srgbClr val="FF5A33"/>
              </a:buClr>
              <a:buSzPts val="3300"/>
              <a:buFont typeface="Quattrocento Sans"/>
              <a:buChar char="❖"/>
            </a:pPr>
            <a:r>
              <a:rPr lang="en-US" sz="3700">
                <a:solidFill>
                  <a:srgbClr val="333333"/>
                </a:solidFill>
                <a:latin typeface="Quattrocento Sans"/>
                <a:ea typeface="Quattrocento Sans"/>
                <a:cs typeface="Quattrocento Sans"/>
                <a:sym typeface="Quattrocento Sans"/>
              </a:rPr>
              <a:t>Thủ tục cài đặt</a:t>
            </a:r>
            <a:endParaRPr sz="3700">
              <a:solidFill>
                <a:srgbClr val="333333"/>
              </a:solidFill>
              <a:latin typeface="Quattrocento Sans"/>
              <a:ea typeface="Quattrocento Sans"/>
              <a:cs typeface="Quattrocento Sans"/>
              <a:sym typeface="Quattrocento Sans"/>
            </a:endParaRPr>
          </a:p>
          <a:p>
            <a:pPr indent="-342900" lvl="1" marL="742950" rtl="0" algn="l">
              <a:spcBef>
                <a:spcPts val="0"/>
              </a:spcBef>
              <a:spcAft>
                <a:spcPts val="0"/>
              </a:spcAft>
              <a:buClr>
                <a:srgbClr val="FF5A33"/>
              </a:buClr>
              <a:buSzPts val="3300"/>
              <a:buFont typeface="Quattrocento Sans"/>
              <a:buChar char="❖"/>
            </a:pPr>
            <a:r>
              <a:rPr lang="en-US" sz="3700">
                <a:solidFill>
                  <a:srgbClr val="333333"/>
                </a:solidFill>
                <a:latin typeface="Quattrocento Sans"/>
                <a:ea typeface="Quattrocento Sans"/>
                <a:cs typeface="Quattrocento Sans"/>
                <a:sym typeface="Quattrocento Sans"/>
              </a:rPr>
              <a:t>Báo cáo phân tích rủi ro</a:t>
            </a:r>
            <a:endParaRPr sz="4800">
              <a:solidFill>
                <a:srgbClr val="333333"/>
              </a:solidFill>
              <a:latin typeface="Quattrocento Sans"/>
              <a:ea typeface="Quattrocento Sans"/>
              <a:cs typeface="Quattrocento Sans"/>
              <a:sym typeface="Quattrocento Sans"/>
            </a:endParaRPr>
          </a:p>
        </p:txBody>
      </p:sp>
      <p:sp>
        <p:nvSpPr>
          <p:cNvPr id="538" name="Google Shape;538;g114513c2892_1_57"/>
          <p:cNvSpPr txBox="1"/>
          <p:nvPr/>
        </p:nvSpPr>
        <p:spPr>
          <a:xfrm>
            <a:off x="617100" y="93715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Cơ sở đầu vào để kiểm thử chấp nhận</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37">
                                            <p:txEl>
                                              <p:pRg end="0" st="0"/>
                                            </p:txEl>
                                          </p:spTgt>
                                        </p:tgtEl>
                                        <p:attrNameLst>
                                          <p:attrName>style.visibility</p:attrName>
                                        </p:attrNameLst>
                                      </p:cBhvr>
                                      <p:to>
                                        <p:strVal val="visible"/>
                                      </p:to>
                                    </p:set>
                                    <p:anim calcmode="lin" valueType="num">
                                      <p:cBhvr additive="base">
                                        <p:cTn dur="1000"/>
                                        <p:tgtEl>
                                          <p:spTgt spid="537">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37">
                                            <p:txEl>
                                              <p:pRg end="1" st="1"/>
                                            </p:txEl>
                                          </p:spTgt>
                                        </p:tgtEl>
                                        <p:attrNameLst>
                                          <p:attrName>style.visibility</p:attrName>
                                        </p:attrNameLst>
                                      </p:cBhvr>
                                      <p:to>
                                        <p:strVal val="visible"/>
                                      </p:to>
                                    </p:set>
                                    <p:anim calcmode="lin" valueType="num">
                                      <p:cBhvr additive="base">
                                        <p:cTn dur="1000"/>
                                        <p:tgtEl>
                                          <p:spTgt spid="537">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37">
                                            <p:txEl>
                                              <p:pRg end="2" st="2"/>
                                            </p:txEl>
                                          </p:spTgt>
                                        </p:tgtEl>
                                        <p:attrNameLst>
                                          <p:attrName>style.visibility</p:attrName>
                                        </p:attrNameLst>
                                      </p:cBhvr>
                                      <p:to>
                                        <p:strVal val="visible"/>
                                      </p:to>
                                    </p:set>
                                    <p:anim calcmode="lin" valueType="num">
                                      <p:cBhvr additive="base">
                                        <p:cTn dur="1000"/>
                                        <p:tgtEl>
                                          <p:spTgt spid="537">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37">
                                            <p:txEl>
                                              <p:pRg end="3" st="3"/>
                                            </p:txEl>
                                          </p:spTgt>
                                        </p:tgtEl>
                                        <p:attrNameLst>
                                          <p:attrName>style.visibility</p:attrName>
                                        </p:attrNameLst>
                                      </p:cBhvr>
                                      <p:to>
                                        <p:strVal val="visible"/>
                                      </p:to>
                                    </p:set>
                                    <p:anim calcmode="lin" valueType="num">
                                      <p:cBhvr additive="base">
                                        <p:cTn dur="1000"/>
                                        <p:tgtEl>
                                          <p:spTgt spid="537">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37">
                                            <p:txEl>
                                              <p:pRg end="4" st="4"/>
                                            </p:txEl>
                                          </p:spTgt>
                                        </p:tgtEl>
                                        <p:attrNameLst>
                                          <p:attrName>style.visibility</p:attrName>
                                        </p:attrNameLst>
                                      </p:cBhvr>
                                      <p:to>
                                        <p:strVal val="visible"/>
                                      </p:to>
                                    </p:set>
                                    <p:anim calcmode="lin" valueType="num">
                                      <p:cBhvr additive="base">
                                        <p:cTn dur="1000"/>
                                        <p:tgtEl>
                                          <p:spTgt spid="537">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37">
                                            <p:txEl>
                                              <p:pRg end="5" st="5"/>
                                            </p:txEl>
                                          </p:spTgt>
                                        </p:tgtEl>
                                        <p:attrNameLst>
                                          <p:attrName>style.visibility</p:attrName>
                                        </p:attrNameLst>
                                      </p:cBhvr>
                                      <p:to>
                                        <p:strVal val="visible"/>
                                      </p:to>
                                    </p:set>
                                    <p:anim calcmode="lin" valueType="num">
                                      <p:cBhvr additive="base">
                                        <p:cTn dur="1000"/>
                                        <p:tgtEl>
                                          <p:spTgt spid="537">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37">
                                            <p:txEl>
                                              <p:pRg end="6" st="6"/>
                                            </p:txEl>
                                          </p:spTgt>
                                        </p:tgtEl>
                                        <p:attrNameLst>
                                          <p:attrName>style.visibility</p:attrName>
                                        </p:attrNameLst>
                                      </p:cBhvr>
                                      <p:to>
                                        <p:strVal val="visible"/>
                                      </p:to>
                                    </p:set>
                                    <p:anim calcmode="lin" valueType="num">
                                      <p:cBhvr additive="base">
                                        <p:cTn dur="1000"/>
                                        <p:tgtEl>
                                          <p:spTgt spid="537">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g114513c2892_1_63"/>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acceptance testing</a:t>
            </a:r>
            <a:endParaRPr/>
          </a:p>
        </p:txBody>
      </p:sp>
      <p:sp>
        <p:nvSpPr>
          <p:cNvPr id="544" name="Google Shape;544;g114513c2892_1_63"/>
          <p:cNvSpPr txBox="1"/>
          <p:nvPr/>
        </p:nvSpPr>
        <p:spPr>
          <a:xfrm>
            <a:off x="617100" y="1632100"/>
            <a:ext cx="10965300" cy="5141100"/>
          </a:xfrm>
          <a:prstGeom prst="rect">
            <a:avLst/>
          </a:prstGeom>
          <a:noFill/>
          <a:ln>
            <a:noFill/>
          </a:ln>
        </p:spPr>
        <p:txBody>
          <a:bodyPr anchorCtr="0" anchor="t" bIns="45700" lIns="91425" spcFirstLastPara="1" rIns="91425" wrap="square" tIns="45700">
            <a:noAutofit/>
          </a:bodyPr>
          <a:lstStyle/>
          <a:p>
            <a:pPr indent="-349250" lvl="1" marL="742950" rtl="0" algn="l">
              <a:spcBef>
                <a:spcPts val="2400"/>
              </a:spcBef>
              <a:spcAft>
                <a:spcPts val="0"/>
              </a:spcAft>
              <a:buClr>
                <a:srgbClr val="FF5A33"/>
              </a:buClr>
              <a:buSzPts val="3400"/>
              <a:buFont typeface="Quattrocento Sans"/>
              <a:buChar char="❖"/>
            </a:pPr>
            <a:r>
              <a:rPr lang="en-US" sz="3400">
                <a:solidFill>
                  <a:srgbClr val="333333"/>
                </a:solidFill>
                <a:latin typeface="Quattrocento Sans"/>
                <a:ea typeface="Quattrocento Sans"/>
                <a:cs typeface="Quattrocento Sans"/>
                <a:sym typeface="Quattrocento Sans"/>
              </a:rPr>
              <a:t>Hệ thống đang kiểm thử</a:t>
            </a:r>
            <a:endParaRPr sz="3400">
              <a:solidFill>
                <a:srgbClr val="333333"/>
              </a:solidFill>
              <a:latin typeface="Quattrocento Sans"/>
              <a:ea typeface="Quattrocento Sans"/>
              <a:cs typeface="Quattrocento Sans"/>
              <a:sym typeface="Quattrocento Sans"/>
            </a:endParaRPr>
          </a:p>
          <a:p>
            <a:pPr indent="-349250" lvl="1" marL="742950" rtl="0" algn="l">
              <a:spcBef>
                <a:spcPts val="0"/>
              </a:spcBef>
              <a:spcAft>
                <a:spcPts val="0"/>
              </a:spcAft>
              <a:buClr>
                <a:srgbClr val="FF5A33"/>
              </a:buClr>
              <a:buSzPts val="3400"/>
              <a:buFont typeface="Quattrocento Sans"/>
              <a:buChar char="❖"/>
            </a:pPr>
            <a:r>
              <a:rPr lang="en-US" sz="3400">
                <a:solidFill>
                  <a:srgbClr val="333333"/>
                </a:solidFill>
                <a:latin typeface="Quattrocento Sans"/>
                <a:ea typeface="Quattrocento Sans"/>
                <a:cs typeface="Quattrocento Sans"/>
                <a:sym typeface="Quattrocento Sans"/>
              </a:rPr>
              <a:t>Cấu hình hệ thống và dữ liệu cấu hình</a:t>
            </a:r>
            <a:endParaRPr sz="3400">
              <a:solidFill>
                <a:srgbClr val="333333"/>
              </a:solidFill>
              <a:latin typeface="Quattrocento Sans"/>
              <a:ea typeface="Quattrocento Sans"/>
              <a:cs typeface="Quattrocento Sans"/>
              <a:sym typeface="Quattrocento Sans"/>
            </a:endParaRPr>
          </a:p>
          <a:p>
            <a:pPr indent="-349250" lvl="1" marL="742950" rtl="0" algn="l">
              <a:spcBef>
                <a:spcPts val="0"/>
              </a:spcBef>
              <a:spcAft>
                <a:spcPts val="0"/>
              </a:spcAft>
              <a:buClr>
                <a:srgbClr val="FF5A33"/>
              </a:buClr>
              <a:buSzPts val="3400"/>
              <a:buFont typeface="Quattrocento Sans"/>
              <a:buChar char="❖"/>
            </a:pPr>
            <a:r>
              <a:rPr lang="en-US" sz="3400">
                <a:solidFill>
                  <a:srgbClr val="333333"/>
                </a:solidFill>
                <a:latin typeface="Quattrocento Sans"/>
                <a:ea typeface="Quattrocento Sans"/>
                <a:cs typeface="Quattrocento Sans"/>
                <a:sym typeface="Quattrocento Sans"/>
              </a:rPr>
              <a:t>Quy trình nghiệp vụ cho một hệ thống tích hợp đầy đủ</a:t>
            </a:r>
            <a:endParaRPr sz="3400">
              <a:solidFill>
                <a:srgbClr val="333333"/>
              </a:solidFill>
              <a:latin typeface="Quattrocento Sans"/>
              <a:ea typeface="Quattrocento Sans"/>
              <a:cs typeface="Quattrocento Sans"/>
              <a:sym typeface="Quattrocento Sans"/>
            </a:endParaRPr>
          </a:p>
          <a:p>
            <a:pPr indent="-349250" lvl="1" marL="742950" rtl="0" algn="l">
              <a:spcBef>
                <a:spcPts val="0"/>
              </a:spcBef>
              <a:spcAft>
                <a:spcPts val="0"/>
              </a:spcAft>
              <a:buClr>
                <a:srgbClr val="FF5A33"/>
              </a:buClr>
              <a:buSzPts val="3400"/>
              <a:buFont typeface="Quattrocento Sans"/>
              <a:buChar char="❖"/>
            </a:pPr>
            <a:r>
              <a:rPr lang="en-US" sz="3400">
                <a:solidFill>
                  <a:srgbClr val="333333"/>
                </a:solidFill>
                <a:latin typeface="Quattrocento Sans"/>
                <a:ea typeface="Quattrocento Sans"/>
                <a:cs typeface="Quattrocento Sans"/>
                <a:sym typeface="Quattrocento Sans"/>
              </a:rPr>
              <a:t>Hệ thống khôi phục và hot site (để kiểm thử tính liên tục của nghiệp vụ và phục hồi sau thảm họa)</a:t>
            </a:r>
            <a:endParaRPr sz="3400">
              <a:solidFill>
                <a:srgbClr val="333333"/>
              </a:solidFill>
              <a:latin typeface="Quattrocento Sans"/>
              <a:ea typeface="Quattrocento Sans"/>
              <a:cs typeface="Quattrocento Sans"/>
              <a:sym typeface="Quattrocento Sans"/>
            </a:endParaRPr>
          </a:p>
          <a:p>
            <a:pPr indent="-349250" lvl="1" marL="742950" rtl="0" algn="l">
              <a:spcBef>
                <a:spcPts val="0"/>
              </a:spcBef>
              <a:spcAft>
                <a:spcPts val="0"/>
              </a:spcAft>
              <a:buClr>
                <a:srgbClr val="FF5A33"/>
              </a:buClr>
              <a:buSzPts val="3400"/>
              <a:buFont typeface="Quattrocento Sans"/>
              <a:buChar char="❖"/>
            </a:pPr>
            <a:r>
              <a:rPr lang="en-US" sz="3400">
                <a:solidFill>
                  <a:srgbClr val="333333"/>
                </a:solidFill>
                <a:latin typeface="Quattrocento Sans"/>
                <a:ea typeface="Quattrocento Sans"/>
                <a:cs typeface="Quattrocento Sans"/>
                <a:sym typeface="Quattrocento Sans"/>
              </a:rPr>
              <a:t>Quy trình vận hành và bảo trì</a:t>
            </a:r>
            <a:endParaRPr sz="3400">
              <a:solidFill>
                <a:srgbClr val="333333"/>
              </a:solidFill>
              <a:latin typeface="Quattrocento Sans"/>
              <a:ea typeface="Quattrocento Sans"/>
              <a:cs typeface="Quattrocento Sans"/>
              <a:sym typeface="Quattrocento Sans"/>
            </a:endParaRPr>
          </a:p>
          <a:p>
            <a:pPr indent="-349250" lvl="1" marL="742950" rtl="0" algn="l">
              <a:spcBef>
                <a:spcPts val="0"/>
              </a:spcBef>
              <a:spcAft>
                <a:spcPts val="0"/>
              </a:spcAft>
              <a:buClr>
                <a:srgbClr val="FF5A33"/>
              </a:buClr>
              <a:buSzPts val="3400"/>
              <a:buFont typeface="Quattrocento Sans"/>
              <a:buChar char="❖"/>
            </a:pPr>
            <a:r>
              <a:rPr lang="en-US" sz="3400">
                <a:solidFill>
                  <a:srgbClr val="333333"/>
                </a:solidFill>
                <a:latin typeface="Quattrocento Sans"/>
                <a:ea typeface="Quattrocento Sans"/>
                <a:cs typeface="Quattrocento Sans"/>
                <a:sym typeface="Quattrocento Sans"/>
              </a:rPr>
              <a:t>Báo cáo</a:t>
            </a:r>
            <a:endParaRPr sz="4700">
              <a:solidFill>
                <a:srgbClr val="333333"/>
              </a:solidFill>
              <a:latin typeface="Quattrocento Sans"/>
              <a:ea typeface="Quattrocento Sans"/>
              <a:cs typeface="Quattrocento Sans"/>
              <a:sym typeface="Quattrocento Sans"/>
            </a:endParaRPr>
          </a:p>
        </p:txBody>
      </p:sp>
      <p:sp>
        <p:nvSpPr>
          <p:cNvPr id="545" name="Google Shape;545;g114513c2892_1_63"/>
          <p:cNvSpPr txBox="1"/>
          <p:nvPr/>
        </p:nvSpPr>
        <p:spPr>
          <a:xfrm>
            <a:off x="617100" y="93715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Đối tượng kiểm thử chấp nhận</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44">
                                            <p:txEl>
                                              <p:pRg end="0" st="0"/>
                                            </p:txEl>
                                          </p:spTgt>
                                        </p:tgtEl>
                                        <p:attrNameLst>
                                          <p:attrName>style.visibility</p:attrName>
                                        </p:attrNameLst>
                                      </p:cBhvr>
                                      <p:to>
                                        <p:strVal val="visible"/>
                                      </p:to>
                                    </p:set>
                                    <p:anim calcmode="lin" valueType="num">
                                      <p:cBhvr additive="base">
                                        <p:cTn dur="1000"/>
                                        <p:tgtEl>
                                          <p:spTgt spid="544">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44">
                                            <p:txEl>
                                              <p:pRg end="1" st="1"/>
                                            </p:txEl>
                                          </p:spTgt>
                                        </p:tgtEl>
                                        <p:attrNameLst>
                                          <p:attrName>style.visibility</p:attrName>
                                        </p:attrNameLst>
                                      </p:cBhvr>
                                      <p:to>
                                        <p:strVal val="visible"/>
                                      </p:to>
                                    </p:set>
                                    <p:anim calcmode="lin" valueType="num">
                                      <p:cBhvr additive="base">
                                        <p:cTn dur="1000"/>
                                        <p:tgtEl>
                                          <p:spTgt spid="544">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44">
                                            <p:txEl>
                                              <p:pRg end="2" st="2"/>
                                            </p:txEl>
                                          </p:spTgt>
                                        </p:tgtEl>
                                        <p:attrNameLst>
                                          <p:attrName>style.visibility</p:attrName>
                                        </p:attrNameLst>
                                      </p:cBhvr>
                                      <p:to>
                                        <p:strVal val="visible"/>
                                      </p:to>
                                    </p:set>
                                    <p:anim calcmode="lin" valueType="num">
                                      <p:cBhvr additive="base">
                                        <p:cTn dur="1000"/>
                                        <p:tgtEl>
                                          <p:spTgt spid="544">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44">
                                            <p:txEl>
                                              <p:pRg end="3" st="3"/>
                                            </p:txEl>
                                          </p:spTgt>
                                        </p:tgtEl>
                                        <p:attrNameLst>
                                          <p:attrName>style.visibility</p:attrName>
                                        </p:attrNameLst>
                                      </p:cBhvr>
                                      <p:to>
                                        <p:strVal val="visible"/>
                                      </p:to>
                                    </p:set>
                                    <p:anim calcmode="lin" valueType="num">
                                      <p:cBhvr additive="base">
                                        <p:cTn dur="1000"/>
                                        <p:tgtEl>
                                          <p:spTgt spid="544">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44">
                                            <p:txEl>
                                              <p:pRg end="4" st="4"/>
                                            </p:txEl>
                                          </p:spTgt>
                                        </p:tgtEl>
                                        <p:attrNameLst>
                                          <p:attrName>style.visibility</p:attrName>
                                        </p:attrNameLst>
                                      </p:cBhvr>
                                      <p:to>
                                        <p:strVal val="visible"/>
                                      </p:to>
                                    </p:set>
                                    <p:anim calcmode="lin" valueType="num">
                                      <p:cBhvr additive="base">
                                        <p:cTn dur="1000"/>
                                        <p:tgtEl>
                                          <p:spTgt spid="544">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44">
                                            <p:txEl>
                                              <p:pRg end="5" st="5"/>
                                            </p:txEl>
                                          </p:spTgt>
                                        </p:tgtEl>
                                        <p:attrNameLst>
                                          <p:attrName>style.visibility</p:attrName>
                                        </p:attrNameLst>
                                      </p:cBhvr>
                                      <p:to>
                                        <p:strVal val="visible"/>
                                      </p:to>
                                    </p:set>
                                    <p:anim calcmode="lin" valueType="num">
                                      <p:cBhvr additive="base">
                                        <p:cTn dur="1000"/>
                                        <p:tgtEl>
                                          <p:spTgt spid="544">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g114513c2892_1_69"/>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acceptance testing</a:t>
            </a:r>
            <a:endParaRPr/>
          </a:p>
        </p:txBody>
      </p:sp>
      <p:sp>
        <p:nvSpPr>
          <p:cNvPr id="551" name="Google Shape;551;g114513c2892_1_69"/>
          <p:cNvSpPr txBox="1"/>
          <p:nvPr/>
        </p:nvSpPr>
        <p:spPr>
          <a:xfrm>
            <a:off x="518825" y="1509325"/>
            <a:ext cx="11008800" cy="3688500"/>
          </a:xfrm>
          <a:prstGeom prst="rect">
            <a:avLst/>
          </a:prstGeom>
          <a:noFill/>
          <a:ln>
            <a:noFill/>
          </a:ln>
        </p:spPr>
        <p:txBody>
          <a:bodyPr anchorCtr="0" anchor="t" bIns="45700" lIns="91425" spcFirstLastPara="1" rIns="91425" wrap="square" tIns="45700">
            <a:noAutofit/>
          </a:bodyPr>
          <a:lstStyle/>
          <a:p>
            <a:pPr indent="-381000" lvl="1" marL="742950" rtl="0" algn="l">
              <a:spcBef>
                <a:spcPts val="2800"/>
              </a:spcBef>
              <a:spcAft>
                <a:spcPts val="0"/>
              </a:spcAft>
              <a:buClr>
                <a:srgbClr val="FF5A33"/>
              </a:buClr>
              <a:buSzPts val="3900"/>
              <a:buFont typeface="Arial"/>
              <a:buChar char="❖"/>
            </a:pPr>
            <a:r>
              <a:rPr lang="en-US" sz="3500">
                <a:solidFill>
                  <a:srgbClr val="333333"/>
                </a:solidFill>
                <a:latin typeface="Quattrocento Sans"/>
                <a:ea typeface="Quattrocento Sans"/>
                <a:cs typeface="Quattrocento Sans"/>
                <a:sym typeface="Quattrocento Sans"/>
              </a:rPr>
              <a:t>Thiết lập niềm tin vào chất lượng của toàn bộ hệ thống</a:t>
            </a:r>
            <a:endParaRPr sz="3500">
              <a:solidFill>
                <a:srgbClr val="333333"/>
              </a:solidFill>
              <a:latin typeface="Quattrocento Sans"/>
              <a:ea typeface="Quattrocento Sans"/>
              <a:cs typeface="Quattrocento Sans"/>
              <a:sym typeface="Quattrocento Sans"/>
            </a:endParaRPr>
          </a:p>
          <a:p>
            <a:pPr indent="-381000" lvl="1" marL="742950" rtl="0" algn="l">
              <a:spcBef>
                <a:spcPts val="0"/>
              </a:spcBef>
              <a:spcAft>
                <a:spcPts val="0"/>
              </a:spcAft>
              <a:buClr>
                <a:srgbClr val="FF5A33"/>
              </a:buClr>
              <a:buSzPts val="3900"/>
              <a:buFont typeface="Arial"/>
              <a:buChar char="❖"/>
            </a:pPr>
            <a:r>
              <a:rPr lang="en-US" sz="3500">
                <a:solidFill>
                  <a:srgbClr val="333333"/>
                </a:solidFill>
                <a:latin typeface="Quattrocento Sans"/>
                <a:ea typeface="Quattrocento Sans"/>
                <a:cs typeface="Quattrocento Sans"/>
                <a:sym typeface="Quattrocento Sans"/>
              </a:rPr>
              <a:t>Xác minh rằng hệ thống đã hoàn tất và sẽ hoạt động như mong đợi</a:t>
            </a:r>
            <a:endParaRPr sz="3500">
              <a:solidFill>
                <a:srgbClr val="333333"/>
              </a:solidFill>
              <a:latin typeface="Quattrocento Sans"/>
              <a:ea typeface="Quattrocento Sans"/>
              <a:cs typeface="Quattrocento Sans"/>
              <a:sym typeface="Quattrocento Sans"/>
            </a:endParaRPr>
          </a:p>
          <a:p>
            <a:pPr indent="-381000" lvl="1" marL="742950" rtl="0" algn="l">
              <a:spcBef>
                <a:spcPts val="0"/>
              </a:spcBef>
              <a:spcAft>
                <a:spcPts val="0"/>
              </a:spcAft>
              <a:buClr>
                <a:srgbClr val="FF5A33"/>
              </a:buClr>
              <a:buSzPts val="3900"/>
              <a:buFont typeface="Arial"/>
              <a:buChar char="❖"/>
            </a:pPr>
            <a:r>
              <a:rPr lang="en-US" sz="3500">
                <a:solidFill>
                  <a:srgbClr val="333333"/>
                </a:solidFill>
                <a:latin typeface="Quattrocento Sans"/>
                <a:ea typeface="Quattrocento Sans"/>
                <a:cs typeface="Quattrocento Sans"/>
                <a:sym typeface="Quattrocento Sans"/>
              </a:rPr>
              <a:t>Xác minh rằng hành vi chức năng và phi chức năng của hệ thống giống như được chỉ định</a:t>
            </a:r>
            <a:endParaRPr sz="4500">
              <a:solidFill>
                <a:srgbClr val="333333"/>
              </a:solidFill>
              <a:latin typeface="Quattrocento Sans"/>
              <a:ea typeface="Quattrocento Sans"/>
              <a:cs typeface="Quattrocento Sans"/>
              <a:sym typeface="Quattrocento Sans"/>
            </a:endParaRPr>
          </a:p>
        </p:txBody>
      </p:sp>
      <p:sp>
        <p:nvSpPr>
          <p:cNvPr id="552" name="Google Shape;552;g114513c2892_1_69"/>
          <p:cNvSpPr txBox="1"/>
          <p:nvPr/>
        </p:nvSpPr>
        <p:spPr>
          <a:xfrm>
            <a:off x="673700" y="814525"/>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Mục đích kiểm thử hệ thống</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51">
                                            <p:txEl>
                                              <p:pRg end="0" st="0"/>
                                            </p:txEl>
                                          </p:spTgt>
                                        </p:tgtEl>
                                        <p:attrNameLst>
                                          <p:attrName>style.visibility</p:attrName>
                                        </p:attrNameLst>
                                      </p:cBhvr>
                                      <p:to>
                                        <p:strVal val="visible"/>
                                      </p:to>
                                    </p:set>
                                    <p:anim calcmode="lin" valueType="num">
                                      <p:cBhvr additive="base">
                                        <p:cTn dur="1000"/>
                                        <p:tgtEl>
                                          <p:spTgt spid="55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51">
                                            <p:txEl>
                                              <p:pRg end="1" st="1"/>
                                            </p:txEl>
                                          </p:spTgt>
                                        </p:tgtEl>
                                        <p:attrNameLst>
                                          <p:attrName>style.visibility</p:attrName>
                                        </p:attrNameLst>
                                      </p:cBhvr>
                                      <p:to>
                                        <p:strVal val="visible"/>
                                      </p:to>
                                    </p:set>
                                    <p:anim calcmode="lin" valueType="num">
                                      <p:cBhvr additive="base">
                                        <p:cTn dur="1000"/>
                                        <p:tgtEl>
                                          <p:spTgt spid="55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51">
                                            <p:txEl>
                                              <p:pRg end="2" st="2"/>
                                            </p:txEl>
                                          </p:spTgt>
                                        </p:tgtEl>
                                        <p:attrNameLst>
                                          <p:attrName>style.visibility</p:attrName>
                                        </p:attrNameLst>
                                      </p:cBhvr>
                                      <p:to>
                                        <p:strVal val="visible"/>
                                      </p:to>
                                    </p:set>
                                    <p:anim calcmode="lin" valueType="num">
                                      <p:cBhvr additive="base">
                                        <p:cTn dur="1000"/>
                                        <p:tgtEl>
                                          <p:spTgt spid="55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g114513c2892_1_74"/>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acceptance testing</a:t>
            </a:r>
            <a:endParaRPr/>
          </a:p>
        </p:txBody>
      </p:sp>
      <p:sp>
        <p:nvSpPr>
          <p:cNvPr id="558" name="Google Shape;558;g114513c2892_1_74"/>
          <p:cNvSpPr txBox="1"/>
          <p:nvPr/>
        </p:nvSpPr>
        <p:spPr>
          <a:xfrm>
            <a:off x="462400" y="2105950"/>
            <a:ext cx="11367000" cy="4544400"/>
          </a:xfrm>
          <a:prstGeom prst="rect">
            <a:avLst/>
          </a:prstGeom>
          <a:noFill/>
          <a:ln>
            <a:noFill/>
          </a:ln>
        </p:spPr>
        <p:txBody>
          <a:bodyPr anchorCtr="0" anchor="t" bIns="45700" lIns="91425" spcFirstLastPara="1" rIns="91425" wrap="square" tIns="45700">
            <a:noAutofit/>
          </a:bodyPr>
          <a:lstStyle/>
          <a:p>
            <a:pPr indent="-361950" lvl="1" marL="742950" rtl="0" algn="l">
              <a:spcBef>
                <a:spcPts val="2400"/>
              </a:spcBef>
              <a:spcAft>
                <a:spcPts val="0"/>
              </a:spcAft>
              <a:buClr>
                <a:srgbClr val="FF5A33"/>
              </a:buClr>
              <a:buSzPts val="3600"/>
              <a:buFont typeface="Arial"/>
              <a:buChar char="❖"/>
            </a:pPr>
            <a:r>
              <a:rPr lang="en-US" sz="3600">
                <a:solidFill>
                  <a:srgbClr val="333333"/>
                </a:solidFill>
                <a:latin typeface="Quattrocento Sans"/>
                <a:ea typeface="Quattrocento Sans"/>
                <a:cs typeface="Quattrocento Sans"/>
                <a:sym typeface="Quattrocento Sans"/>
              </a:rPr>
              <a:t>Luồng công việc của hệ thống không đáp ứng yêu cầu nghiệp vụ và người dùng</a:t>
            </a:r>
            <a:endParaRPr sz="3600">
              <a:solidFill>
                <a:srgbClr val="333333"/>
              </a:solidFill>
              <a:latin typeface="Quattrocento Sans"/>
              <a:ea typeface="Quattrocento Sans"/>
              <a:cs typeface="Quattrocento Sans"/>
              <a:sym typeface="Quattrocento Sans"/>
            </a:endParaRPr>
          </a:p>
          <a:p>
            <a:pPr indent="-361950" lvl="1" marL="742950" rtl="0" algn="l">
              <a:spcBef>
                <a:spcPts val="0"/>
              </a:spcBef>
              <a:spcAft>
                <a:spcPts val="0"/>
              </a:spcAft>
              <a:buClr>
                <a:srgbClr val="FF5A33"/>
              </a:buClr>
              <a:buSzPts val="3600"/>
              <a:buFont typeface="Arial"/>
              <a:buChar char="❖"/>
            </a:pPr>
            <a:r>
              <a:rPr lang="en-US" sz="3600">
                <a:solidFill>
                  <a:srgbClr val="333333"/>
                </a:solidFill>
                <a:latin typeface="Quattrocento Sans"/>
                <a:ea typeface="Quattrocento Sans"/>
                <a:cs typeface="Quattrocento Sans"/>
                <a:sym typeface="Quattrocento Sans"/>
              </a:rPr>
              <a:t>Quy tắc nghiệp vụ không được thực hiện đúng</a:t>
            </a:r>
            <a:endParaRPr sz="3600">
              <a:solidFill>
                <a:srgbClr val="333333"/>
              </a:solidFill>
              <a:latin typeface="Quattrocento Sans"/>
              <a:ea typeface="Quattrocento Sans"/>
              <a:cs typeface="Quattrocento Sans"/>
              <a:sym typeface="Quattrocento Sans"/>
            </a:endParaRPr>
          </a:p>
          <a:p>
            <a:pPr indent="-361950" lvl="1" marL="742950" rtl="0" algn="l">
              <a:spcBef>
                <a:spcPts val="0"/>
              </a:spcBef>
              <a:spcAft>
                <a:spcPts val="0"/>
              </a:spcAft>
              <a:buClr>
                <a:srgbClr val="FF5A33"/>
              </a:buClr>
              <a:buSzPts val="3600"/>
              <a:buFont typeface="Arial"/>
              <a:buChar char="❖"/>
            </a:pPr>
            <a:r>
              <a:rPr lang="en-US" sz="3600">
                <a:solidFill>
                  <a:srgbClr val="333333"/>
                </a:solidFill>
                <a:latin typeface="Quattrocento Sans"/>
                <a:ea typeface="Quattrocento Sans"/>
                <a:cs typeface="Quattrocento Sans"/>
                <a:sym typeface="Quattrocento Sans"/>
              </a:rPr>
              <a:t>Hệ thống không đáp ứng yêu cầu về hợp đồng hoặc pháp lý</a:t>
            </a:r>
            <a:endParaRPr sz="3600">
              <a:solidFill>
                <a:srgbClr val="333333"/>
              </a:solidFill>
              <a:latin typeface="Quattrocento Sans"/>
              <a:ea typeface="Quattrocento Sans"/>
              <a:cs typeface="Quattrocento Sans"/>
              <a:sym typeface="Quattrocento Sans"/>
            </a:endParaRPr>
          </a:p>
          <a:p>
            <a:pPr indent="-361950" lvl="1" marL="742950" rtl="0" algn="l">
              <a:spcBef>
                <a:spcPts val="0"/>
              </a:spcBef>
              <a:spcAft>
                <a:spcPts val="0"/>
              </a:spcAft>
              <a:buClr>
                <a:srgbClr val="FF5A33"/>
              </a:buClr>
              <a:buSzPts val="3600"/>
              <a:buFont typeface="Arial"/>
              <a:buChar char="❖"/>
            </a:pPr>
            <a:r>
              <a:rPr lang="en-US" sz="3600">
                <a:solidFill>
                  <a:srgbClr val="333333"/>
                </a:solidFill>
                <a:latin typeface="Quattrocento Sans"/>
                <a:ea typeface="Quattrocento Sans"/>
                <a:cs typeface="Quattrocento Sans"/>
                <a:sym typeface="Quattrocento Sans"/>
              </a:rPr>
              <a:t>Lỗi phi chức năng: như lỗ hổng bảo mật, hiệu suất không đủ để đáp ứng tải cao, hoặc hoạt động không đúng trên nền tảng được hỗ trợ</a:t>
            </a:r>
            <a:endParaRPr sz="3600">
              <a:solidFill>
                <a:srgbClr val="333333"/>
              </a:solidFill>
              <a:latin typeface="Quattrocento Sans"/>
              <a:ea typeface="Quattrocento Sans"/>
              <a:cs typeface="Quattrocento Sans"/>
              <a:sym typeface="Quattrocento Sans"/>
            </a:endParaRPr>
          </a:p>
        </p:txBody>
      </p:sp>
      <p:sp>
        <p:nvSpPr>
          <p:cNvPr id="559" name="Google Shape;559;g114513c2892_1_74"/>
          <p:cNvSpPr txBox="1"/>
          <p:nvPr/>
        </p:nvSpPr>
        <p:spPr>
          <a:xfrm>
            <a:off x="617100" y="762150"/>
            <a:ext cx="11499900" cy="1508400"/>
          </a:xfrm>
          <a:prstGeom prst="rect">
            <a:avLst/>
          </a:prstGeom>
          <a:noFill/>
          <a:ln>
            <a:noFill/>
          </a:ln>
        </p:spPr>
        <p:txBody>
          <a:bodyPr anchorCtr="0" anchor="t" bIns="91425" lIns="91425" spcFirstLastPara="1" rIns="91425" wrap="square" tIns="91425">
            <a:spAutoFit/>
          </a:bodyPr>
          <a:lstStyle/>
          <a:p>
            <a:pPr indent="-419100" lvl="0" marL="342900" rtl="0" algn="l">
              <a:lnSpc>
                <a:spcPct val="115000"/>
              </a:lnSpc>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Những lỗi và hỏng hóc điển hình trong kiểm thử chấp nhận</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58">
                                            <p:txEl>
                                              <p:pRg end="0" st="0"/>
                                            </p:txEl>
                                          </p:spTgt>
                                        </p:tgtEl>
                                        <p:attrNameLst>
                                          <p:attrName>style.visibility</p:attrName>
                                        </p:attrNameLst>
                                      </p:cBhvr>
                                      <p:to>
                                        <p:strVal val="visible"/>
                                      </p:to>
                                    </p:set>
                                    <p:anim calcmode="lin" valueType="num">
                                      <p:cBhvr additive="base">
                                        <p:cTn dur="1000"/>
                                        <p:tgtEl>
                                          <p:spTgt spid="558">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58">
                                            <p:txEl>
                                              <p:pRg end="1" st="1"/>
                                            </p:txEl>
                                          </p:spTgt>
                                        </p:tgtEl>
                                        <p:attrNameLst>
                                          <p:attrName>style.visibility</p:attrName>
                                        </p:attrNameLst>
                                      </p:cBhvr>
                                      <p:to>
                                        <p:strVal val="visible"/>
                                      </p:to>
                                    </p:set>
                                    <p:anim calcmode="lin" valueType="num">
                                      <p:cBhvr additive="base">
                                        <p:cTn dur="1000"/>
                                        <p:tgtEl>
                                          <p:spTgt spid="558">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58">
                                            <p:txEl>
                                              <p:pRg end="2" st="2"/>
                                            </p:txEl>
                                          </p:spTgt>
                                        </p:tgtEl>
                                        <p:attrNameLst>
                                          <p:attrName>style.visibility</p:attrName>
                                        </p:attrNameLst>
                                      </p:cBhvr>
                                      <p:to>
                                        <p:strVal val="visible"/>
                                      </p:to>
                                    </p:set>
                                    <p:anim calcmode="lin" valueType="num">
                                      <p:cBhvr additive="base">
                                        <p:cTn dur="1000"/>
                                        <p:tgtEl>
                                          <p:spTgt spid="558">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58">
                                            <p:txEl>
                                              <p:pRg end="3" st="3"/>
                                            </p:txEl>
                                          </p:spTgt>
                                        </p:tgtEl>
                                        <p:attrNameLst>
                                          <p:attrName>style.visibility</p:attrName>
                                        </p:attrNameLst>
                                      </p:cBhvr>
                                      <p:to>
                                        <p:strVal val="visible"/>
                                      </p:to>
                                    </p:set>
                                    <p:anim calcmode="lin" valueType="num">
                                      <p:cBhvr additive="base">
                                        <p:cTn dur="1000"/>
                                        <p:tgtEl>
                                          <p:spTgt spid="558">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g114ea7bb3ce_0_100"/>
          <p:cNvSpPr/>
          <p:nvPr/>
        </p:nvSpPr>
        <p:spPr>
          <a:xfrm>
            <a:off x="3471675" y="3049625"/>
            <a:ext cx="8900100" cy="92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rPr b="1" lang="en-US" sz="5400" cap="small">
                <a:solidFill>
                  <a:srgbClr val="FFA15D"/>
                </a:solidFill>
                <a:latin typeface="Calibri"/>
                <a:ea typeface="Calibri"/>
                <a:cs typeface="Calibri"/>
                <a:sym typeface="Calibri"/>
              </a:rPr>
              <a:t>kiểm thử </a:t>
            </a:r>
            <a:r>
              <a:rPr b="1" lang="en-US" sz="5400" cap="small">
                <a:solidFill>
                  <a:srgbClr val="FFA15D"/>
                </a:solidFill>
                <a:latin typeface="Calibri"/>
                <a:ea typeface="Calibri"/>
                <a:cs typeface="Calibri"/>
                <a:sym typeface="Calibri"/>
              </a:rPr>
              <a:t>độ tỉnh táo</a:t>
            </a:r>
            <a:endParaRPr b="1" i="0" sz="5400" u="none" cap="small" strike="noStrike">
              <a:solidFill>
                <a:srgbClr val="FFA15D"/>
              </a:solidFill>
              <a:latin typeface="Calibri"/>
              <a:ea typeface="Calibri"/>
              <a:cs typeface="Calibri"/>
              <a:sym typeface="Calibri"/>
            </a:endParaRPr>
          </a:p>
        </p:txBody>
      </p:sp>
      <p:cxnSp>
        <p:nvCxnSpPr>
          <p:cNvPr id="565" name="Google Shape;565;g114ea7bb3ce_0_100"/>
          <p:cNvCxnSpPr/>
          <p:nvPr/>
        </p:nvCxnSpPr>
        <p:spPr>
          <a:xfrm>
            <a:off x="762000" y="3886200"/>
            <a:ext cx="10744200" cy="0"/>
          </a:xfrm>
          <a:prstGeom prst="straightConnector1">
            <a:avLst/>
          </a:prstGeom>
          <a:noFill/>
          <a:ln cap="flat" cmpd="thinThick" w="76200">
            <a:solidFill>
              <a:srgbClr val="FF0000"/>
            </a:solidFill>
            <a:prstDash val="solid"/>
            <a:round/>
            <a:headEnd len="sm" w="sm" type="none"/>
            <a:tailEnd len="sm" w="sm" type="none"/>
          </a:ln>
        </p:spPr>
      </p:cxnSp>
      <p:pic>
        <p:nvPicPr>
          <p:cNvPr id="566" name="Google Shape;566;g114ea7bb3ce_0_100"/>
          <p:cNvPicPr preferRelativeResize="0"/>
          <p:nvPr/>
        </p:nvPicPr>
        <p:blipFill rotWithShape="1">
          <a:blip r:embed="rId3">
            <a:alphaModFix/>
          </a:blip>
          <a:srcRect b="0" l="0" r="0" t="0"/>
          <a:stretch/>
        </p:blipFill>
        <p:spPr>
          <a:xfrm>
            <a:off x="1037870" y="1143000"/>
            <a:ext cx="2543400" cy="3782100"/>
          </a:xfrm>
          <a:prstGeom prst="ellipse">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pic>
        <p:nvPicPr>
          <p:cNvPr id="571" name="Google Shape;571;g114ea7bb3ce_0_113"/>
          <p:cNvPicPr preferRelativeResize="0"/>
          <p:nvPr/>
        </p:nvPicPr>
        <p:blipFill>
          <a:blip r:embed="rId3">
            <a:alphaModFix/>
          </a:blip>
          <a:stretch>
            <a:fillRect/>
          </a:stretch>
        </p:blipFill>
        <p:spPr>
          <a:xfrm>
            <a:off x="2995125" y="576662"/>
            <a:ext cx="6201750" cy="57046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g114ea7bb3ce_0_10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sanity testing</a:t>
            </a:r>
            <a:endParaRPr/>
          </a:p>
        </p:txBody>
      </p:sp>
      <p:sp>
        <p:nvSpPr>
          <p:cNvPr id="577" name="Google Shape;577;g114ea7bb3ce_0_106"/>
          <p:cNvSpPr txBox="1"/>
          <p:nvPr/>
        </p:nvSpPr>
        <p:spPr>
          <a:xfrm>
            <a:off x="416250" y="1415650"/>
            <a:ext cx="11359500" cy="5291100"/>
          </a:xfrm>
          <a:prstGeom prst="rect">
            <a:avLst/>
          </a:prstGeom>
          <a:noFill/>
          <a:ln>
            <a:noFill/>
          </a:ln>
        </p:spPr>
        <p:txBody>
          <a:bodyPr anchorCtr="0" anchor="t" bIns="45700" lIns="91425" spcFirstLastPara="1" rIns="91425" wrap="square" tIns="45700">
            <a:noAutofit/>
          </a:bodyPr>
          <a:lstStyle/>
          <a:p>
            <a:pPr indent="-381000" lvl="1" marL="742950" rtl="0" algn="l">
              <a:spcBef>
                <a:spcPts val="0"/>
              </a:spcBef>
              <a:spcAft>
                <a:spcPts val="0"/>
              </a:spcAft>
              <a:buClr>
                <a:srgbClr val="FF5A33"/>
              </a:buClr>
              <a:buSzPts val="3900"/>
              <a:buFont typeface="Quattrocento Sans"/>
              <a:buChar char="❖"/>
            </a:pPr>
            <a:r>
              <a:rPr lang="en-US" sz="3900">
                <a:latin typeface="Quattrocento Sans"/>
                <a:ea typeface="Quattrocento Sans"/>
                <a:cs typeface="Quattrocento Sans"/>
                <a:sym typeface="Quattrocento Sans"/>
              </a:rPr>
              <a:t>Sanity testing là một loại Kiểm thử phần mềm được thực hiện sau khi nhận được một bản build phần mềm, với những thay đổi nhỏ về mã, hoặc chức năng, để xác định rằng các lỗi đã được sửa và không có vấn đề gì khác xảy ra do những thay đổi này.</a:t>
            </a:r>
            <a:endParaRPr sz="3900">
              <a:latin typeface="Quattrocento Sans"/>
              <a:ea typeface="Quattrocento Sans"/>
              <a:cs typeface="Quattrocento Sans"/>
              <a:sym typeface="Quattrocento Sans"/>
            </a:endParaRPr>
          </a:p>
        </p:txBody>
      </p:sp>
      <p:sp>
        <p:nvSpPr>
          <p:cNvPr id="578" name="Google Shape;578;g114ea7bb3ce_0_106"/>
          <p:cNvSpPr txBox="1"/>
          <p:nvPr/>
        </p:nvSpPr>
        <p:spPr>
          <a:xfrm>
            <a:off x="682075" y="70090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Sanity Testing - Kiểm thử độ tỉnh táo</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77">
                                            <p:txEl>
                                              <p:pRg end="0" st="0"/>
                                            </p:txEl>
                                          </p:spTgt>
                                        </p:tgtEl>
                                        <p:attrNameLst>
                                          <p:attrName>style.visibility</p:attrName>
                                        </p:attrNameLst>
                                      </p:cBhvr>
                                      <p:to>
                                        <p:strVal val="visible"/>
                                      </p:to>
                                    </p:set>
                                    <p:anim calcmode="lin" valueType="num">
                                      <p:cBhvr additive="base">
                                        <p:cTn dur="1000"/>
                                        <p:tgtEl>
                                          <p:spTgt spid="577">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g114ea7bb3ce_0_147"/>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sanity testing</a:t>
            </a:r>
            <a:endParaRPr/>
          </a:p>
        </p:txBody>
      </p:sp>
      <p:sp>
        <p:nvSpPr>
          <p:cNvPr id="584" name="Google Shape;584;g114ea7bb3ce_0_147"/>
          <p:cNvSpPr txBox="1"/>
          <p:nvPr/>
        </p:nvSpPr>
        <p:spPr>
          <a:xfrm>
            <a:off x="617100" y="93715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Ví dụ kiểm thử </a:t>
            </a:r>
            <a:r>
              <a:rPr lang="en-US" sz="4000">
                <a:solidFill>
                  <a:srgbClr val="333333"/>
                </a:solidFill>
                <a:latin typeface="Quattrocento Sans"/>
                <a:ea typeface="Quattrocento Sans"/>
                <a:cs typeface="Quattrocento Sans"/>
                <a:sym typeface="Quattrocento Sans"/>
              </a:rPr>
              <a:t>độ tỉnh táo</a:t>
            </a:r>
            <a:endParaRPr sz="4000">
              <a:solidFill>
                <a:schemeClr val="dk1"/>
              </a:solidFill>
              <a:latin typeface="Quattrocento Sans"/>
              <a:ea typeface="Quattrocento Sans"/>
              <a:cs typeface="Quattrocento Sans"/>
              <a:sym typeface="Quattrocento Sans"/>
            </a:endParaRPr>
          </a:p>
        </p:txBody>
      </p:sp>
      <p:sp>
        <p:nvSpPr>
          <p:cNvPr id="585" name="Google Shape;585;g114ea7bb3ce_0_147"/>
          <p:cNvSpPr txBox="1"/>
          <p:nvPr/>
        </p:nvSpPr>
        <p:spPr>
          <a:xfrm>
            <a:off x="817275" y="1527950"/>
            <a:ext cx="10764900" cy="526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3300">
                <a:latin typeface="Quattrocento Sans"/>
                <a:ea typeface="Quattrocento Sans"/>
                <a:cs typeface="Quattrocento Sans"/>
                <a:sym typeface="Quattrocento Sans"/>
              </a:rPr>
              <a:t>Hệ thống phần mềm bán dừa qua internet phiên bản 1.0 với 20 chức năng khác nhau. Nhưng khi tạo một hóa đơn cho người mua dừa có lỗi không hiển thị địa chỉ của người này.</a:t>
            </a:r>
            <a:endParaRPr sz="3300">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1100"/>
              <a:buFont typeface="Arial"/>
              <a:buNone/>
            </a:pPr>
            <a:r>
              <a:rPr lang="en-US" sz="3300">
                <a:latin typeface="Quattrocento Sans"/>
                <a:ea typeface="Quattrocento Sans"/>
                <a:cs typeface="Quattrocento Sans"/>
                <a:sym typeface="Quattrocento Sans"/>
              </a:rPr>
              <a:t>Người chủ muốn qua phiên bản: 2.0 sẽ sửa được lỗi trên và có thể hiển thị thêm Coupon khi tạo hóa đơn.</a:t>
            </a:r>
            <a:endParaRPr sz="3300">
              <a:latin typeface="Quattrocento Sans"/>
              <a:ea typeface="Quattrocento Sans"/>
              <a:cs typeface="Quattrocento Sans"/>
              <a:sym typeface="Quattrocento Sans"/>
            </a:endParaRPr>
          </a:p>
          <a:p>
            <a:pPr indent="0" lvl="0" marL="0" rtl="0" algn="l">
              <a:spcBef>
                <a:spcPts val="0"/>
              </a:spcBef>
              <a:spcAft>
                <a:spcPts val="0"/>
              </a:spcAft>
              <a:buNone/>
            </a:pPr>
            <a:r>
              <a:rPr lang="en-US" sz="3300">
                <a:latin typeface="Quattrocento Sans"/>
                <a:ea typeface="Quattrocento Sans"/>
                <a:cs typeface="Quattrocento Sans"/>
                <a:sym typeface="Quattrocento Sans"/>
              </a:rPr>
              <a:t>=&gt; Là tester ta áp dụng kỹ thuật Sanity Test</a:t>
            </a:r>
            <a:endParaRPr sz="3300">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1100"/>
              <a:buFont typeface="Arial"/>
              <a:buNone/>
            </a:pPr>
            <a:r>
              <a:rPr lang="en-US" sz="3300">
                <a:latin typeface="Quattrocento Sans"/>
                <a:ea typeface="Quattrocento Sans"/>
                <a:cs typeface="Quattrocento Sans"/>
                <a:sym typeface="Quattrocento Sans"/>
              </a:rPr>
              <a:t>Khi áp dụng: ta sẽ thực hiện việc testing trên hai phần:</a:t>
            </a:r>
            <a:endParaRPr sz="3300">
              <a:latin typeface="Quattrocento Sans"/>
              <a:ea typeface="Quattrocento Sans"/>
              <a:cs typeface="Quattrocento Sans"/>
              <a:sym typeface="Quattrocento Sans"/>
            </a:endParaRPr>
          </a:p>
          <a:p>
            <a:pPr indent="0" lvl="0" marL="0" rtl="0" algn="l">
              <a:spcBef>
                <a:spcPts val="0"/>
              </a:spcBef>
              <a:spcAft>
                <a:spcPts val="0"/>
              </a:spcAft>
              <a:buNone/>
            </a:pPr>
            <a:r>
              <a:rPr lang="en-US" sz="3300">
                <a:latin typeface="Quattrocento Sans"/>
                <a:ea typeface="Quattrocento Sans"/>
                <a:cs typeface="Quattrocento Sans"/>
                <a:sym typeface="Quattrocento Sans"/>
              </a:rPr>
              <a:t>Một là kiểm tra lỗi không hiển thị địa chỉ có còn hay không, hai là kiểm tra chức năng mới thêm Coupon có được thực thi vào hay không?</a:t>
            </a:r>
            <a:endParaRPr sz="46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g114ea7bb3ce_0_123"/>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sanity testing</a:t>
            </a:r>
            <a:endParaRPr/>
          </a:p>
        </p:txBody>
      </p:sp>
      <p:sp>
        <p:nvSpPr>
          <p:cNvPr id="591" name="Google Shape;591;g114ea7bb3ce_0_123"/>
          <p:cNvSpPr txBox="1"/>
          <p:nvPr/>
        </p:nvSpPr>
        <p:spPr>
          <a:xfrm>
            <a:off x="261175" y="1498025"/>
            <a:ext cx="11930700" cy="5071500"/>
          </a:xfrm>
          <a:prstGeom prst="rect">
            <a:avLst/>
          </a:prstGeom>
          <a:noFill/>
          <a:ln>
            <a:noFill/>
          </a:ln>
        </p:spPr>
        <p:txBody>
          <a:bodyPr anchorCtr="0" anchor="t" bIns="45700" lIns="91425" spcFirstLastPara="1" rIns="91425" wrap="square" tIns="45700">
            <a:noAutofit/>
          </a:bodyPr>
          <a:lstStyle/>
          <a:p>
            <a:pPr indent="-374650" lvl="1" marL="1200150" rtl="0" algn="l">
              <a:spcBef>
                <a:spcPts val="2400"/>
              </a:spcBef>
              <a:spcAft>
                <a:spcPts val="0"/>
              </a:spcAft>
              <a:buClr>
                <a:srgbClr val="FF5A33"/>
              </a:buClr>
              <a:buSzPts val="3800"/>
              <a:buFont typeface="Quattrocento Sans"/>
              <a:buChar char="❖"/>
            </a:pPr>
            <a:r>
              <a:rPr lang="en-US" sz="3800">
                <a:solidFill>
                  <a:schemeClr val="dk1"/>
                </a:solidFill>
                <a:latin typeface="Quattrocento Sans"/>
                <a:ea typeface="Quattrocento Sans"/>
                <a:cs typeface="Quattrocento Sans"/>
                <a:sym typeface="Quattrocento Sans"/>
              </a:rPr>
              <a:t>Các issues đã được tạo và có trạng thái cần testing.</a:t>
            </a:r>
            <a:endParaRPr sz="3800">
              <a:solidFill>
                <a:schemeClr val="dk1"/>
              </a:solidFill>
              <a:latin typeface="Quattrocento Sans"/>
              <a:ea typeface="Quattrocento Sans"/>
              <a:cs typeface="Quattrocento Sans"/>
              <a:sym typeface="Quattrocento Sans"/>
            </a:endParaRPr>
          </a:p>
          <a:p>
            <a:pPr indent="0" lvl="0" marL="1200150" rtl="0" algn="l">
              <a:spcBef>
                <a:spcPts val="2400"/>
              </a:spcBef>
              <a:spcAft>
                <a:spcPts val="0"/>
              </a:spcAft>
              <a:buNone/>
            </a:pPr>
            <a:r>
              <a:t/>
            </a:r>
            <a:endParaRPr sz="3800">
              <a:solidFill>
                <a:schemeClr val="dk1"/>
              </a:solidFill>
              <a:latin typeface="Quattrocento Sans"/>
              <a:ea typeface="Quattrocento Sans"/>
              <a:cs typeface="Quattrocento Sans"/>
              <a:sym typeface="Quattrocento Sans"/>
            </a:endParaRPr>
          </a:p>
          <a:p>
            <a:pPr indent="-406400" lvl="0" marL="800100" rtl="0" algn="l">
              <a:spcBef>
                <a:spcPts val="2400"/>
              </a:spcBef>
              <a:spcAft>
                <a:spcPts val="0"/>
              </a:spcAft>
              <a:buClr>
                <a:srgbClr val="FF5A33"/>
              </a:buClr>
              <a:buSzPts val="3800"/>
              <a:buFont typeface="Noto Sans Symbols"/>
              <a:buChar char="❑"/>
            </a:pPr>
            <a:r>
              <a:rPr lang="en-US" sz="3800">
                <a:solidFill>
                  <a:srgbClr val="333333"/>
                </a:solidFill>
                <a:latin typeface="Quattrocento Sans"/>
                <a:ea typeface="Quattrocento Sans"/>
                <a:cs typeface="Quattrocento Sans"/>
                <a:sym typeface="Quattrocento Sans"/>
              </a:rPr>
              <a:t>Đối tượng kiểm thử </a:t>
            </a:r>
            <a:r>
              <a:rPr lang="en-US" sz="3800">
                <a:solidFill>
                  <a:srgbClr val="333333"/>
                </a:solidFill>
                <a:latin typeface="Quattrocento Sans"/>
                <a:ea typeface="Quattrocento Sans"/>
                <a:cs typeface="Quattrocento Sans"/>
                <a:sym typeface="Quattrocento Sans"/>
              </a:rPr>
              <a:t>độ tỉnh táo</a:t>
            </a:r>
            <a:endParaRPr sz="3800">
              <a:solidFill>
                <a:srgbClr val="333333"/>
              </a:solidFill>
              <a:latin typeface="Quattrocento Sans"/>
              <a:ea typeface="Quattrocento Sans"/>
              <a:cs typeface="Quattrocento Sans"/>
              <a:sym typeface="Quattrocento Sans"/>
            </a:endParaRPr>
          </a:p>
          <a:p>
            <a:pPr indent="-469900" lvl="0" marL="1371600" rtl="0" algn="l">
              <a:spcBef>
                <a:spcPts val="0"/>
              </a:spcBef>
              <a:spcAft>
                <a:spcPts val="0"/>
              </a:spcAft>
              <a:buClr>
                <a:srgbClr val="FF5A33"/>
              </a:buClr>
              <a:buSzPts val="3800"/>
              <a:buFont typeface="Noto Sans Symbols"/>
              <a:buChar char="❖"/>
            </a:pPr>
            <a:r>
              <a:rPr lang="en-US" sz="3800">
                <a:solidFill>
                  <a:srgbClr val="1B1B1B"/>
                </a:solidFill>
                <a:highlight>
                  <a:schemeClr val="lt1"/>
                </a:highlight>
                <a:latin typeface="Quattrocento Sans"/>
                <a:ea typeface="Quattrocento Sans"/>
                <a:cs typeface="Quattrocento Sans"/>
                <a:sym typeface="Quattrocento Sans"/>
              </a:rPr>
              <a:t>Bug hoặc chức năng thay đổi</a:t>
            </a:r>
            <a:r>
              <a:rPr lang="en-US" sz="3800">
                <a:solidFill>
                  <a:srgbClr val="333333"/>
                </a:solidFill>
                <a:latin typeface="Quattrocento Sans"/>
                <a:ea typeface="Quattrocento Sans"/>
                <a:cs typeface="Quattrocento Sans"/>
                <a:sym typeface="Quattrocento Sans"/>
              </a:rPr>
              <a:t>.</a:t>
            </a:r>
            <a:endParaRPr sz="3800">
              <a:solidFill>
                <a:schemeClr val="dk1"/>
              </a:solidFill>
              <a:latin typeface="Quattrocento Sans"/>
              <a:ea typeface="Quattrocento Sans"/>
              <a:cs typeface="Quattrocento Sans"/>
              <a:sym typeface="Quattrocento Sans"/>
            </a:endParaRPr>
          </a:p>
        </p:txBody>
      </p:sp>
      <p:sp>
        <p:nvSpPr>
          <p:cNvPr id="592" name="Google Shape;592;g114ea7bb3ce_0_123"/>
          <p:cNvSpPr txBox="1"/>
          <p:nvPr/>
        </p:nvSpPr>
        <p:spPr>
          <a:xfrm>
            <a:off x="695825" y="70090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Cơ sở đầu vào để kiểm thử </a:t>
            </a:r>
            <a:r>
              <a:rPr lang="en-US" sz="4000">
                <a:solidFill>
                  <a:srgbClr val="333333"/>
                </a:solidFill>
                <a:latin typeface="Quattrocento Sans"/>
                <a:ea typeface="Quattrocento Sans"/>
                <a:cs typeface="Quattrocento Sans"/>
                <a:sym typeface="Quattrocento Sans"/>
              </a:rPr>
              <a:t>độ tỉnh táo</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91">
                                            <p:txEl>
                                              <p:pRg end="0" st="0"/>
                                            </p:txEl>
                                          </p:spTgt>
                                        </p:tgtEl>
                                        <p:attrNameLst>
                                          <p:attrName>style.visibility</p:attrName>
                                        </p:attrNameLst>
                                      </p:cBhvr>
                                      <p:to>
                                        <p:strVal val="visible"/>
                                      </p:to>
                                    </p:set>
                                    <p:anim calcmode="lin" valueType="num">
                                      <p:cBhvr additive="base">
                                        <p:cTn dur="1000"/>
                                        <p:tgtEl>
                                          <p:spTgt spid="59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91">
                                            <p:txEl>
                                              <p:pRg end="1" st="1"/>
                                            </p:txEl>
                                          </p:spTgt>
                                        </p:tgtEl>
                                        <p:attrNameLst>
                                          <p:attrName>style.visibility</p:attrName>
                                        </p:attrNameLst>
                                      </p:cBhvr>
                                      <p:to>
                                        <p:strVal val="visible"/>
                                      </p:to>
                                    </p:set>
                                    <p:anim calcmode="lin" valueType="num">
                                      <p:cBhvr additive="base">
                                        <p:cTn dur="1000"/>
                                        <p:tgtEl>
                                          <p:spTgt spid="59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91">
                                            <p:txEl>
                                              <p:pRg end="2" st="2"/>
                                            </p:txEl>
                                          </p:spTgt>
                                        </p:tgtEl>
                                        <p:attrNameLst>
                                          <p:attrName>style.visibility</p:attrName>
                                        </p:attrNameLst>
                                      </p:cBhvr>
                                      <p:to>
                                        <p:strVal val="visible"/>
                                      </p:to>
                                    </p:set>
                                    <p:anim calcmode="lin" valueType="num">
                                      <p:cBhvr additive="base">
                                        <p:cTn dur="1000"/>
                                        <p:tgtEl>
                                          <p:spTgt spid="59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91">
                                            <p:txEl>
                                              <p:pRg end="3" st="3"/>
                                            </p:txEl>
                                          </p:spTgt>
                                        </p:tgtEl>
                                        <p:attrNameLst>
                                          <p:attrName>style.visibility</p:attrName>
                                        </p:attrNameLst>
                                      </p:cBhvr>
                                      <p:to>
                                        <p:strVal val="visible"/>
                                      </p:to>
                                    </p:set>
                                    <p:anim calcmode="lin" valueType="num">
                                      <p:cBhvr additive="base">
                                        <p:cTn dur="1000"/>
                                        <p:tgtEl>
                                          <p:spTgt spid="59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115053b2453_0_29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component testing</a:t>
            </a:r>
            <a:endParaRPr/>
          </a:p>
        </p:txBody>
      </p:sp>
      <p:sp>
        <p:nvSpPr>
          <p:cNvPr id="153" name="Google Shape;153;g115053b2453_0_296"/>
          <p:cNvSpPr txBox="1"/>
          <p:nvPr/>
        </p:nvSpPr>
        <p:spPr>
          <a:xfrm>
            <a:off x="617100" y="890800"/>
            <a:ext cx="11574900" cy="5967300"/>
          </a:xfrm>
          <a:prstGeom prst="rect">
            <a:avLst/>
          </a:prstGeom>
          <a:noFill/>
          <a:ln>
            <a:noFill/>
          </a:ln>
        </p:spPr>
        <p:txBody>
          <a:bodyPr anchorCtr="0" anchor="t" bIns="45700" lIns="91425" spcFirstLastPara="1" rIns="91425" wrap="square" tIns="45700">
            <a:normAutofit/>
          </a:bodyPr>
          <a:lstStyle/>
          <a:p>
            <a:pPr indent="-390013" lvl="1" marL="742950" rtl="0" algn="l">
              <a:spcBef>
                <a:spcPts val="480"/>
              </a:spcBef>
              <a:spcAft>
                <a:spcPts val="0"/>
              </a:spcAft>
              <a:buClr>
                <a:srgbClr val="FF5A33"/>
              </a:buClr>
              <a:buSzPts val="4042"/>
              <a:buFont typeface="Quattrocento Sans"/>
              <a:buChar char="❖"/>
            </a:pPr>
            <a:r>
              <a:rPr lang="en-US" sz="4000">
                <a:solidFill>
                  <a:srgbClr val="333333"/>
                </a:solidFill>
                <a:latin typeface="Quattrocento Sans"/>
                <a:ea typeface="Quattrocento Sans"/>
                <a:cs typeface="Quattrocento Sans"/>
                <a:sym typeface="Quattrocento Sans"/>
              </a:rPr>
              <a:t>Unit testing</a:t>
            </a:r>
            <a:r>
              <a:rPr lang="en-US" sz="4000">
                <a:solidFill>
                  <a:srgbClr val="333333"/>
                </a:solidFill>
                <a:latin typeface="Quattrocento Sans"/>
                <a:ea typeface="Quattrocento Sans"/>
                <a:cs typeface="Quattrocento Sans"/>
                <a:sym typeface="Quattrocento Sans"/>
              </a:rPr>
              <a:t> bao gồm kiểm thử chức năng (như kiểm tra việc tính toán chính xác của thuật toán) hoặc các đặc điểm phi chức năng cụ thể liên quan đến tài nguyên (như rò rỉ bộ nhớ), kiểm thử hiệu suất (như tính toán hoàn thành đủ nhanh).</a:t>
            </a:r>
            <a:endParaRPr sz="520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3">
                                            <p:txEl>
                                              <p:pRg end="0" st="0"/>
                                            </p:txEl>
                                          </p:spTgt>
                                        </p:tgtEl>
                                        <p:attrNameLst>
                                          <p:attrName>style.visibility</p:attrName>
                                        </p:attrNameLst>
                                      </p:cBhvr>
                                      <p:to>
                                        <p:strVal val="visible"/>
                                      </p:to>
                                    </p:set>
                                    <p:anim calcmode="lin" valueType="num">
                                      <p:cBhvr additive="base">
                                        <p:cTn dur="1000"/>
                                        <p:tgtEl>
                                          <p:spTgt spid="153">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g114ea7bb3ce_0_129"/>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sanity testing</a:t>
            </a:r>
            <a:endParaRPr/>
          </a:p>
        </p:txBody>
      </p:sp>
      <p:sp>
        <p:nvSpPr>
          <p:cNvPr id="598" name="Google Shape;598;g114ea7bb3ce_0_129"/>
          <p:cNvSpPr txBox="1"/>
          <p:nvPr/>
        </p:nvSpPr>
        <p:spPr>
          <a:xfrm>
            <a:off x="416250" y="1415650"/>
            <a:ext cx="11359500" cy="5291100"/>
          </a:xfrm>
          <a:prstGeom prst="rect">
            <a:avLst/>
          </a:prstGeom>
          <a:noFill/>
          <a:ln>
            <a:noFill/>
          </a:ln>
        </p:spPr>
        <p:txBody>
          <a:bodyPr anchorCtr="0" anchor="t" bIns="45700" lIns="91425" spcFirstLastPara="1" rIns="91425" wrap="square" tIns="45700">
            <a:noAutofit/>
          </a:bodyPr>
          <a:lstStyle/>
          <a:p>
            <a:pPr indent="-374650" lvl="1" marL="742950" rtl="0" algn="l">
              <a:spcBef>
                <a:spcPts val="2800"/>
              </a:spcBef>
              <a:spcAft>
                <a:spcPts val="0"/>
              </a:spcAft>
              <a:buClr>
                <a:srgbClr val="FF5A33"/>
              </a:buClr>
              <a:buSzPts val="3800"/>
              <a:buFont typeface="Quattrocento Sans"/>
              <a:buChar char="❖"/>
            </a:pPr>
            <a:r>
              <a:rPr lang="en-US" sz="3800">
                <a:solidFill>
                  <a:srgbClr val="333333"/>
                </a:solidFill>
                <a:highlight>
                  <a:schemeClr val="lt1"/>
                </a:highlight>
                <a:latin typeface="Quattrocento Sans"/>
                <a:ea typeface="Quattrocento Sans"/>
                <a:cs typeface="Quattrocento Sans"/>
                <a:sym typeface="Quattrocento Sans"/>
              </a:rPr>
              <a:t>Xác định rằng chức năng được đề xuất hoạt động gần như mong đợi. Nếu kiểm tra sanity không thành công, bản build bị từ chối để tiết kiệm thời gian và chi phí liên quan đến một thử nghiệm nghiêm ngặt hơn.</a:t>
            </a:r>
            <a:endParaRPr sz="3800">
              <a:solidFill>
                <a:srgbClr val="333333"/>
              </a:solidFill>
              <a:highlight>
                <a:schemeClr val="lt1"/>
              </a:highlight>
              <a:latin typeface="Quattrocento Sans"/>
              <a:ea typeface="Quattrocento Sans"/>
              <a:cs typeface="Quattrocento Sans"/>
              <a:sym typeface="Quattrocento Sans"/>
            </a:endParaRPr>
          </a:p>
          <a:p>
            <a:pPr indent="-374650" lvl="1" marL="742950" rtl="0" algn="l">
              <a:lnSpc>
                <a:spcPct val="115000"/>
              </a:lnSpc>
              <a:spcBef>
                <a:spcPts val="0"/>
              </a:spcBef>
              <a:spcAft>
                <a:spcPts val="0"/>
              </a:spcAft>
              <a:buClr>
                <a:srgbClr val="FF5A33"/>
              </a:buClr>
              <a:buSzPts val="3800"/>
              <a:buFont typeface="Quattrocento Sans"/>
              <a:buChar char="❖"/>
            </a:pPr>
            <a:r>
              <a:rPr lang="en-US" sz="3800">
                <a:solidFill>
                  <a:srgbClr val="333333"/>
                </a:solidFill>
                <a:latin typeface="Quattrocento Sans"/>
                <a:ea typeface="Quattrocento Sans"/>
                <a:cs typeface="Quattrocento Sans"/>
                <a:sym typeface="Quattrocento Sans"/>
              </a:rPr>
              <a:t>Tiết kiệm nhiều thời gian và effort bởi vì Sanity testing tập trung vào một hoặc một vài vùng ảnh hưởng của chức năng.</a:t>
            </a:r>
            <a:endParaRPr sz="3800">
              <a:latin typeface="Quattrocento Sans"/>
              <a:ea typeface="Quattrocento Sans"/>
              <a:cs typeface="Quattrocento Sans"/>
              <a:sym typeface="Quattrocento Sans"/>
            </a:endParaRPr>
          </a:p>
        </p:txBody>
      </p:sp>
      <p:sp>
        <p:nvSpPr>
          <p:cNvPr id="599" name="Google Shape;599;g114ea7bb3ce_0_129"/>
          <p:cNvSpPr txBox="1"/>
          <p:nvPr/>
        </p:nvSpPr>
        <p:spPr>
          <a:xfrm>
            <a:off x="682075" y="70090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Mục đích k</a:t>
            </a:r>
            <a:r>
              <a:rPr lang="en-US" sz="4000">
                <a:solidFill>
                  <a:srgbClr val="333333"/>
                </a:solidFill>
                <a:latin typeface="Quattrocento Sans"/>
                <a:ea typeface="Quattrocento Sans"/>
                <a:cs typeface="Quattrocento Sans"/>
                <a:sym typeface="Quattrocento Sans"/>
              </a:rPr>
              <a:t>iểm thử độ tỉnh táo</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98">
                                            <p:txEl>
                                              <p:pRg end="0" st="0"/>
                                            </p:txEl>
                                          </p:spTgt>
                                        </p:tgtEl>
                                        <p:attrNameLst>
                                          <p:attrName>style.visibility</p:attrName>
                                        </p:attrNameLst>
                                      </p:cBhvr>
                                      <p:to>
                                        <p:strVal val="visible"/>
                                      </p:to>
                                    </p:set>
                                    <p:anim calcmode="lin" valueType="num">
                                      <p:cBhvr additive="base">
                                        <p:cTn dur="1000"/>
                                        <p:tgtEl>
                                          <p:spTgt spid="598">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98">
                                            <p:txEl>
                                              <p:pRg end="1" st="1"/>
                                            </p:txEl>
                                          </p:spTgt>
                                        </p:tgtEl>
                                        <p:attrNameLst>
                                          <p:attrName>style.visibility</p:attrName>
                                        </p:attrNameLst>
                                      </p:cBhvr>
                                      <p:to>
                                        <p:strVal val="visible"/>
                                      </p:to>
                                    </p:set>
                                    <p:anim calcmode="lin" valueType="num">
                                      <p:cBhvr additive="base">
                                        <p:cTn dur="1000"/>
                                        <p:tgtEl>
                                          <p:spTgt spid="598">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g114ea7bb3ce_0_135"/>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sanity testing</a:t>
            </a:r>
            <a:endParaRPr/>
          </a:p>
        </p:txBody>
      </p:sp>
      <p:sp>
        <p:nvSpPr>
          <p:cNvPr id="605" name="Google Shape;605;g114ea7bb3ce_0_135"/>
          <p:cNvSpPr txBox="1"/>
          <p:nvPr/>
        </p:nvSpPr>
        <p:spPr>
          <a:xfrm>
            <a:off x="416250" y="852150"/>
            <a:ext cx="11359500" cy="5291100"/>
          </a:xfrm>
          <a:prstGeom prst="rect">
            <a:avLst/>
          </a:prstGeom>
          <a:noFill/>
          <a:ln>
            <a:noFill/>
          </a:ln>
        </p:spPr>
        <p:txBody>
          <a:bodyPr anchorCtr="0" anchor="t" bIns="45700" lIns="91425" spcFirstLastPara="1" rIns="91425" wrap="square" tIns="45700">
            <a:noAutofit/>
          </a:bodyPr>
          <a:lstStyle/>
          <a:p>
            <a:pPr indent="-368300" lvl="1" marL="742950" rtl="0" algn="l">
              <a:lnSpc>
                <a:spcPct val="115000"/>
              </a:lnSpc>
              <a:spcBef>
                <a:spcPts val="700"/>
              </a:spcBef>
              <a:spcAft>
                <a:spcPts val="0"/>
              </a:spcAft>
              <a:buClr>
                <a:srgbClr val="FF5A33"/>
              </a:buClr>
              <a:buSzPts val="3700"/>
              <a:buFont typeface="Quattrocento Sans"/>
              <a:buChar char="❖"/>
            </a:pPr>
            <a:r>
              <a:rPr lang="en-US" sz="3700">
                <a:solidFill>
                  <a:srgbClr val="333333"/>
                </a:solidFill>
                <a:latin typeface="Quattrocento Sans"/>
                <a:ea typeface="Quattrocento Sans"/>
                <a:cs typeface="Quattrocento Sans"/>
                <a:sym typeface="Quattrocento Sans"/>
              </a:rPr>
              <a:t>Không mất effort để chuẩn bị tài liệu của Sanity Testing vì nó thường không có kịch bản</a:t>
            </a:r>
            <a:endParaRPr sz="3700">
              <a:solidFill>
                <a:srgbClr val="333333"/>
              </a:solidFill>
              <a:latin typeface="Quattrocento Sans"/>
              <a:ea typeface="Quattrocento Sans"/>
              <a:cs typeface="Quattrocento Sans"/>
              <a:sym typeface="Quattrocento Sans"/>
            </a:endParaRPr>
          </a:p>
          <a:p>
            <a:pPr indent="-368300" lvl="1" marL="742950" rtl="0" algn="l">
              <a:lnSpc>
                <a:spcPct val="115000"/>
              </a:lnSpc>
              <a:spcBef>
                <a:spcPts val="0"/>
              </a:spcBef>
              <a:spcAft>
                <a:spcPts val="0"/>
              </a:spcAft>
              <a:buClr>
                <a:srgbClr val="FF5A33"/>
              </a:buClr>
              <a:buSzPts val="3700"/>
              <a:buFont typeface="Quattrocento Sans"/>
              <a:buChar char="❖"/>
            </a:pPr>
            <a:r>
              <a:rPr lang="en-US" sz="3700">
                <a:solidFill>
                  <a:srgbClr val="333333"/>
                </a:solidFill>
                <a:latin typeface="Quattrocento Sans"/>
                <a:ea typeface="Quattrocento Sans"/>
                <a:cs typeface="Quattrocento Sans"/>
                <a:sym typeface="Quattrocento Sans"/>
              </a:rPr>
              <a:t>Nó giúp xác định các đối tượng thiếu phụ thuộc</a:t>
            </a:r>
            <a:endParaRPr sz="3700">
              <a:solidFill>
                <a:srgbClr val="333333"/>
              </a:solidFill>
              <a:latin typeface="Quattrocento Sans"/>
              <a:ea typeface="Quattrocento Sans"/>
              <a:cs typeface="Quattrocento Sans"/>
              <a:sym typeface="Quattrocento Sans"/>
            </a:endParaRPr>
          </a:p>
          <a:p>
            <a:pPr indent="-368300" lvl="1" marL="742950" rtl="0" algn="l">
              <a:lnSpc>
                <a:spcPct val="115000"/>
              </a:lnSpc>
              <a:spcBef>
                <a:spcPts val="0"/>
              </a:spcBef>
              <a:spcAft>
                <a:spcPts val="0"/>
              </a:spcAft>
              <a:buClr>
                <a:srgbClr val="FF5A33"/>
              </a:buClr>
              <a:buSzPts val="3700"/>
              <a:buFont typeface="Quattrocento Sans"/>
              <a:buChar char="❖"/>
            </a:pPr>
            <a:r>
              <a:rPr lang="en-US" sz="3700">
                <a:solidFill>
                  <a:srgbClr val="333333"/>
                </a:solidFill>
                <a:latin typeface="Quattrocento Sans"/>
                <a:ea typeface="Quattrocento Sans"/>
                <a:cs typeface="Quattrocento Sans"/>
                <a:sym typeface="Quattrocento Sans"/>
              </a:rPr>
              <a:t>Nó được sử dụng để verify rằng một chức năng nhỏ của ứng dụng vẫn hoạt động đúng sau thay đổi nhỏ.</a:t>
            </a:r>
            <a:endParaRPr sz="3700">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05">
                                            <p:txEl>
                                              <p:pRg end="0" st="0"/>
                                            </p:txEl>
                                          </p:spTgt>
                                        </p:tgtEl>
                                        <p:attrNameLst>
                                          <p:attrName>style.visibility</p:attrName>
                                        </p:attrNameLst>
                                      </p:cBhvr>
                                      <p:to>
                                        <p:strVal val="visible"/>
                                      </p:to>
                                    </p:set>
                                    <p:anim calcmode="lin" valueType="num">
                                      <p:cBhvr additive="base">
                                        <p:cTn dur="1000"/>
                                        <p:tgtEl>
                                          <p:spTgt spid="605">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05">
                                            <p:txEl>
                                              <p:pRg end="1" st="1"/>
                                            </p:txEl>
                                          </p:spTgt>
                                        </p:tgtEl>
                                        <p:attrNameLst>
                                          <p:attrName>style.visibility</p:attrName>
                                        </p:attrNameLst>
                                      </p:cBhvr>
                                      <p:to>
                                        <p:strVal val="visible"/>
                                      </p:to>
                                    </p:set>
                                    <p:anim calcmode="lin" valueType="num">
                                      <p:cBhvr additive="base">
                                        <p:cTn dur="1000"/>
                                        <p:tgtEl>
                                          <p:spTgt spid="605">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05">
                                            <p:txEl>
                                              <p:pRg end="2" st="2"/>
                                            </p:txEl>
                                          </p:spTgt>
                                        </p:tgtEl>
                                        <p:attrNameLst>
                                          <p:attrName>style.visibility</p:attrName>
                                        </p:attrNameLst>
                                      </p:cBhvr>
                                      <p:to>
                                        <p:strVal val="visible"/>
                                      </p:to>
                                    </p:set>
                                    <p:anim calcmode="lin" valueType="num">
                                      <p:cBhvr additive="base">
                                        <p:cTn dur="1000"/>
                                        <p:tgtEl>
                                          <p:spTgt spid="605">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g114ea7bb3ce_0_141"/>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sanity testing</a:t>
            </a:r>
            <a:endParaRPr/>
          </a:p>
        </p:txBody>
      </p:sp>
      <p:sp>
        <p:nvSpPr>
          <p:cNvPr id="611" name="Google Shape;611;g114ea7bb3ce_0_141"/>
          <p:cNvSpPr txBox="1"/>
          <p:nvPr/>
        </p:nvSpPr>
        <p:spPr>
          <a:xfrm>
            <a:off x="682200" y="2276025"/>
            <a:ext cx="11166000" cy="4187100"/>
          </a:xfrm>
          <a:prstGeom prst="rect">
            <a:avLst/>
          </a:prstGeom>
          <a:noFill/>
          <a:ln>
            <a:noFill/>
          </a:ln>
        </p:spPr>
        <p:txBody>
          <a:bodyPr anchorCtr="0" anchor="t" bIns="45700" lIns="91425" spcFirstLastPara="1" rIns="91425" wrap="square" tIns="45700">
            <a:noAutofit/>
          </a:bodyPr>
          <a:lstStyle/>
          <a:p>
            <a:pPr indent="-381000" lvl="1" marL="742950" rtl="0" algn="l">
              <a:spcBef>
                <a:spcPts val="0"/>
              </a:spcBef>
              <a:spcAft>
                <a:spcPts val="0"/>
              </a:spcAft>
              <a:buClr>
                <a:srgbClr val="FF5A33"/>
              </a:buClr>
              <a:buSzPts val="3900"/>
              <a:buFont typeface="Quattrocento Sans"/>
              <a:buChar char="❖"/>
            </a:pPr>
            <a:r>
              <a:rPr lang="en-US" sz="3900">
                <a:latin typeface="Quattrocento Sans"/>
                <a:ea typeface="Quattrocento Sans"/>
                <a:cs typeface="Quattrocento Sans"/>
                <a:sym typeface="Quattrocento Sans"/>
              </a:rPr>
              <a:t>Dễ bị sót bug khi Sanity testing chỉ focus vào các câu lệnh và các function của phần mềm.</a:t>
            </a:r>
            <a:endParaRPr sz="3900">
              <a:latin typeface="Quattrocento Sans"/>
              <a:ea typeface="Quattrocento Sans"/>
              <a:cs typeface="Quattrocento Sans"/>
              <a:sym typeface="Quattrocento Sans"/>
            </a:endParaRPr>
          </a:p>
          <a:p>
            <a:pPr indent="-381000" lvl="1" marL="742950" rtl="0" algn="l">
              <a:spcBef>
                <a:spcPts val="0"/>
              </a:spcBef>
              <a:spcAft>
                <a:spcPts val="0"/>
              </a:spcAft>
              <a:buClr>
                <a:srgbClr val="FF5A33"/>
              </a:buClr>
              <a:buSzPts val="3900"/>
              <a:buFont typeface="Quattrocento Sans"/>
              <a:buChar char="❖"/>
            </a:pPr>
            <a:r>
              <a:rPr lang="en-US" sz="3900">
                <a:latin typeface="Quattrocento Sans"/>
                <a:ea typeface="Quattrocento Sans"/>
                <a:cs typeface="Quattrocento Sans"/>
                <a:sym typeface="Quattrocento Sans"/>
              </a:rPr>
              <a:t>Nó không đi đến mức cấu trúc thiết kế vì vậy rất khó để developers hiểu cách fix những issue được tìm thấy trong sanity testing.</a:t>
            </a:r>
            <a:endParaRPr sz="3900">
              <a:solidFill>
                <a:srgbClr val="333333"/>
              </a:solidFill>
              <a:highlight>
                <a:schemeClr val="lt1"/>
              </a:highlight>
              <a:latin typeface="Quattrocento Sans"/>
              <a:ea typeface="Quattrocento Sans"/>
              <a:cs typeface="Quattrocento Sans"/>
              <a:sym typeface="Quattrocento Sans"/>
            </a:endParaRPr>
          </a:p>
        </p:txBody>
      </p:sp>
      <p:sp>
        <p:nvSpPr>
          <p:cNvPr id="612" name="Google Shape;612;g114ea7bb3ce_0_141"/>
          <p:cNvSpPr txBox="1"/>
          <p:nvPr/>
        </p:nvSpPr>
        <p:spPr>
          <a:xfrm>
            <a:off x="682200" y="882800"/>
            <a:ext cx="11509800" cy="1508400"/>
          </a:xfrm>
          <a:prstGeom prst="rect">
            <a:avLst/>
          </a:prstGeom>
          <a:noFill/>
          <a:ln>
            <a:noFill/>
          </a:ln>
        </p:spPr>
        <p:txBody>
          <a:bodyPr anchorCtr="0" anchor="t" bIns="91425" lIns="91425" spcFirstLastPara="1" rIns="91425" wrap="square" tIns="91425">
            <a:spAutoFit/>
          </a:bodyPr>
          <a:lstStyle/>
          <a:p>
            <a:pPr indent="-419100" lvl="0" marL="342900" rtl="0" algn="l">
              <a:lnSpc>
                <a:spcPct val="115000"/>
              </a:lnSpc>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Những lỗi và hỏng hóc điển hình trong kiểm thử độ tỉnh táo</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11">
                                            <p:txEl>
                                              <p:pRg end="0" st="0"/>
                                            </p:txEl>
                                          </p:spTgt>
                                        </p:tgtEl>
                                        <p:attrNameLst>
                                          <p:attrName>style.visibility</p:attrName>
                                        </p:attrNameLst>
                                      </p:cBhvr>
                                      <p:to>
                                        <p:strVal val="visible"/>
                                      </p:to>
                                    </p:set>
                                    <p:anim calcmode="lin" valueType="num">
                                      <p:cBhvr additive="base">
                                        <p:cTn dur="1000"/>
                                        <p:tgtEl>
                                          <p:spTgt spid="61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11">
                                            <p:txEl>
                                              <p:pRg end="1" st="1"/>
                                            </p:txEl>
                                          </p:spTgt>
                                        </p:tgtEl>
                                        <p:attrNameLst>
                                          <p:attrName>style.visibility</p:attrName>
                                        </p:attrNameLst>
                                      </p:cBhvr>
                                      <p:to>
                                        <p:strVal val="visible"/>
                                      </p:to>
                                    </p:set>
                                    <p:anim calcmode="lin" valueType="num">
                                      <p:cBhvr additive="base">
                                        <p:cTn dur="1000"/>
                                        <p:tgtEl>
                                          <p:spTgt spid="61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g114513c2892_0_0"/>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sanity testing</a:t>
            </a:r>
            <a:endParaRPr/>
          </a:p>
        </p:txBody>
      </p:sp>
      <p:sp>
        <p:nvSpPr>
          <p:cNvPr id="618" name="Google Shape;618;g114513c2892_0_0"/>
          <p:cNvSpPr txBox="1"/>
          <p:nvPr/>
        </p:nvSpPr>
        <p:spPr>
          <a:xfrm>
            <a:off x="416250" y="869925"/>
            <a:ext cx="11359500" cy="5291100"/>
          </a:xfrm>
          <a:prstGeom prst="rect">
            <a:avLst/>
          </a:prstGeom>
          <a:noFill/>
          <a:ln>
            <a:noFill/>
          </a:ln>
        </p:spPr>
        <p:txBody>
          <a:bodyPr anchorCtr="0" anchor="t" bIns="45700" lIns="91425" spcFirstLastPara="1" rIns="91425" wrap="square" tIns="45700">
            <a:noAutofit/>
          </a:bodyPr>
          <a:lstStyle/>
          <a:p>
            <a:pPr indent="-387350" lvl="1" marL="742950" rtl="0" algn="l">
              <a:spcBef>
                <a:spcPts val="0"/>
              </a:spcBef>
              <a:spcAft>
                <a:spcPts val="0"/>
              </a:spcAft>
              <a:buClr>
                <a:srgbClr val="FF5A33"/>
              </a:buClr>
              <a:buSzPts val="4000"/>
              <a:buFont typeface="Quattrocento Sans"/>
              <a:buChar char="❖"/>
            </a:pPr>
            <a:r>
              <a:rPr lang="en-US" sz="4000">
                <a:latin typeface="Quattrocento Sans"/>
                <a:ea typeface="Quattrocento Sans"/>
                <a:cs typeface="Quattrocento Sans"/>
                <a:sym typeface="Quattrocento Sans"/>
              </a:rPr>
              <a:t>Trong Sanity testing, việc test chỉ được thực hiện cho một vài chức năng hạn chế, vì vậy nếu có vấn đề xảy ra với những chức năng khác thì sẽ khó để phát hiện</a:t>
            </a:r>
            <a:endParaRPr sz="4000">
              <a:latin typeface="Quattrocento Sans"/>
              <a:ea typeface="Quattrocento Sans"/>
              <a:cs typeface="Quattrocento Sans"/>
              <a:sym typeface="Quattrocento Sans"/>
            </a:endParaRPr>
          </a:p>
          <a:p>
            <a:pPr indent="-387350" lvl="1" marL="742950" rtl="0" algn="l">
              <a:spcBef>
                <a:spcPts val="0"/>
              </a:spcBef>
              <a:spcAft>
                <a:spcPts val="0"/>
              </a:spcAft>
              <a:buClr>
                <a:srgbClr val="FF5A33"/>
              </a:buClr>
              <a:buSzPts val="4000"/>
              <a:buFont typeface="Quattrocento Sans"/>
              <a:buChar char="❖"/>
            </a:pPr>
            <a:r>
              <a:rPr lang="en-US" sz="4000">
                <a:latin typeface="Quattrocento Sans"/>
                <a:ea typeface="Quattrocento Sans"/>
                <a:cs typeface="Quattrocento Sans"/>
                <a:sym typeface="Quattrocento Sans"/>
              </a:rPr>
              <a:t>Sanity testing thường không có kịch bản vì vậy việc tham khảo cho tương lai là không có sẵn.</a:t>
            </a:r>
            <a:endParaRPr sz="400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18">
                                            <p:txEl>
                                              <p:pRg end="0" st="0"/>
                                            </p:txEl>
                                          </p:spTgt>
                                        </p:tgtEl>
                                        <p:attrNameLst>
                                          <p:attrName>style.visibility</p:attrName>
                                        </p:attrNameLst>
                                      </p:cBhvr>
                                      <p:to>
                                        <p:strVal val="visible"/>
                                      </p:to>
                                    </p:set>
                                    <p:anim calcmode="lin" valueType="num">
                                      <p:cBhvr additive="base">
                                        <p:cTn dur="1000"/>
                                        <p:tgtEl>
                                          <p:spTgt spid="618">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18">
                                            <p:txEl>
                                              <p:pRg end="1" st="1"/>
                                            </p:txEl>
                                          </p:spTgt>
                                        </p:tgtEl>
                                        <p:attrNameLst>
                                          <p:attrName>style.visibility</p:attrName>
                                        </p:attrNameLst>
                                      </p:cBhvr>
                                      <p:to>
                                        <p:strVal val="visible"/>
                                      </p:to>
                                    </p:set>
                                    <p:anim calcmode="lin" valueType="num">
                                      <p:cBhvr additive="base">
                                        <p:cTn dur="1000"/>
                                        <p:tgtEl>
                                          <p:spTgt spid="618">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g115053b2453_0_495"/>
          <p:cNvSpPr/>
          <p:nvPr/>
        </p:nvSpPr>
        <p:spPr>
          <a:xfrm>
            <a:off x="3471675" y="3049625"/>
            <a:ext cx="8900100" cy="92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rPr b="1" lang="en-US" sz="5400" cap="small">
                <a:solidFill>
                  <a:srgbClr val="FFA15D"/>
                </a:solidFill>
                <a:latin typeface="Calibri"/>
                <a:ea typeface="Calibri"/>
                <a:cs typeface="Calibri"/>
                <a:sym typeface="Calibri"/>
              </a:rPr>
              <a:t>kiểm thử </a:t>
            </a:r>
            <a:r>
              <a:rPr b="1" lang="en-US" sz="5400" cap="small">
                <a:solidFill>
                  <a:srgbClr val="FFA15D"/>
                </a:solidFill>
                <a:latin typeface="Calibri"/>
                <a:ea typeface="Calibri"/>
                <a:cs typeface="Calibri"/>
                <a:sym typeface="Calibri"/>
              </a:rPr>
              <a:t>khói</a:t>
            </a:r>
            <a:endParaRPr b="1" i="0" sz="5400" u="none" cap="small" strike="noStrike">
              <a:solidFill>
                <a:srgbClr val="FFA15D"/>
              </a:solidFill>
              <a:latin typeface="Calibri"/>
              <a:ea typeface="Calibri"/>
              <a:cs typeface="Calibri"/>
              <a:sym typeface="Calibri"/>
            </a:endParaRPr>
          </a:p>
        </p:txBody>
      </p:sp>
      <p:cxnSp>
        <p:nvCxnSpPr>
          <p:cNvPr id="624" name="Google Shape;624;g115053b2453_0_495"/>
          <p:cNvCxnSpPr/>
          <p:nvPr/>
        </p:nvCxnSpPr>
        <p:spPr>
          <a:xfrm>
            <a:off x="762000" y="3886200"/>
            <a:ext cx="10744200" cy="0"/>
          </a:xfrm>
          <a:prstGeom prst="straightConnector1">
            <a:avLst/>
          </a:prstGeom>
          <a:noFill/>
          <a:ln cap="flat" cmpd="thinThick" w="76200">
            <a:solidFill>
              <a:srgbClr val="FF0000"/>
            </a:solidFill>
            <a:prstDash val="solid"/>
            <a:round/>
            <a:headEnd len="sm" w="sm" type="none"/>
            <a:tailEnd len="sm" w="sm" type="none"/>
          </a:ln>
        </p:spPr>
      </p:cxnSp>
      <p:pic>
        <p:nvPicPr>
          <p:cNvPr id="625" name="Google Shape;625;g115053b2453_0_495"/>
          <p:cNvPicPr preferRelativeResize="0"/>
          <p:nvPr/>
        </p:nvPicPr>
        <p:blipFill rotWithShape="1">
          <a:blip r:embed="rId3">
            <a:alphaModFix/>
          </a:blip>
          <a:srcRect b="0" l="0" r="0" t="0"/>
          <a:stretch/>
        </p:blipFill>
        <p:spPr>
          <a:xfrm>
            <a:off x="1037870" y="1143000"/>
            <a:ext cx="2543400" cy="3782100"/>
          </a:xfrm>
          <a:prstGeom prst="ellipse">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pic>
        <p:nvPicPr>
          <p:cNvPr id="630" name="Google Shape;630;g114ea7bb3ce_0_118"/>
          <p:cNvPicPr preferRelativeResize="0"/>
          <p:nvPr/>
        </p:nvPicPr>
        <p:blipFill>
          <a:blip r:embed="rId3">
            <a:alphaModFix/>
          </a:blip>
          <a:stretch>
            <a:fillRect/>
          </a:stretch>
        </p:blipFill>
        <p:spPr>
          <a:xfrm>
            <a:off x="2542550" y="243175"/>
            <a:ext cx="6619625" cy="61750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g114513c2892_0_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smoke testing</a:t>
            </a:r>
            <a:endParaRPr/>
          </a:p>
        </p:txBody>
      </p:sp>
      <p:sp>
        <p:nvSpPr>
          <p:cNvPr id="636" name="Google Shape;636;g114513c2892_0_6"/>
          <p:cNvSpPr txBox="1"/>
          <p:nvPr/>
        </p:nvSpPr>
        <p:spPr>
          <a:xfrm>
            <a:off x="606600" y="1566900"/>
            <a:ext cx="10900200" cy="5291100"/>
          </a:xfrm>
          <a:prstGeom prst="rect">
            <a:avLst/>
          </a:prstGeom>
          <a:noFill/>
          <a:ln>
            <a:noFill/>
          </a:ln>
        </p:spPr>
        <p:txBody>
          <a:bodyPr anchorCtr="0" anchor="t" bIns="45700" lIns="91425" spcFirstLastPara="1" rIns="91425" wrap="square" tIns="45700">
            <a:noAutofit/>
          </a:bodyPr>
          <a:lstStyle/>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Khi có 1 bản build mới, Test team xác định chức năng chính trong ứng dụng để thực hiện Smoke Testing xem liệu phần mềm có bị vấn đề gì ở những chức năng chính hay không.</a:t>
            </a:r>
            <a:endParaRPr sz="3600">
              <a:latin typeface="Quattrocento Sans"/>
              <a:ea typeface="Quattrocento Sans"/>
              <a:cs typeface="Quattrocento Sans"/>
              <a:sym typeface="Quattrocento Sans"/>
            </a:endParaRPr>
          </a:p>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Smoke testing được thực hiện trước giai đoạn kiểm thử hồi quy</a:t>
            </a:r>
            <a:endParaRPr sz="3600">
              <a:latin typeface="Quattrocento Sans"/>
              <a:ea typeface="Quattrocento Sans"/>
              <a:cs typeface="Quattrocento Sans"/>
              <a:sym typeface="Quattrocento Sans"/>
            </a:endParaRPr>
          </a:p>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Smoke Testing giúp xác định xem build có thiếu sót gì không để tránh lãng phí thời gian và tài nguyên.</a:t>
            </a:r>
            <a:endParaRPr sz="3600">
              <a:solidFill>
                <a:srgbClr val="1B1B1B"/>
              </a:solidFill>
              <a:highlight>
                <a:schemeClr val="lt1"/>
              </a:highlight>
              <a:latin typeface="Quattrocento Sans"/>
              <a:ea typeface="Quattrocento Sans"/>
              <a:cs typeface="Quattrocento Sans"/>
              <a:sym typeface="Quattrocento Sans"/>
            </a:endParaRPr>
          </a:p>
        </p:txBody>
      </p:sp>
      <p:sp>
        <p:nvSpPr>
          <p:cNvPr id="637" name="Google Shape;637;g114513c2892_0_6"/>
          <p:cNvSpPr txBox="1"/>
          <p:nvPr/>
        </p:nvSpPr>
        <p:spPr>
          <a:xfrm>
            <a:off x="682075" y="700900"/>
            <a:ext cx="10965300" cy="985200"/>
          </a:xfrm>
          <a:prstGeom prst="rect">
            <a:avLst/>
          </a:prstGeom>
          <a:noFill/>
          <a:ln>
            <a:noFill/>
          </a:ln>
        </p:spPr>
        <p:txBody>
          <a:bodyPr anchorCtr="0" anchor="t" bIns="91425" lIns="91425" spcFirstLastPara="1" rIns="91425" wrap="square" tIns="91425">
            <a:spAutoFit/>
          </a:bodyPr>
          <a:lstStyle/>
          <a:p>
            <a:pPr indent="-495300" lvl="0" marL="342900" rtl="0" algn="l">
              <a:spcBef>
                <a:spcPts val="0"/>
              </a:spcBef>
              <a:spcAft>
                <a:spcPts val="0"/>
              </a:spcAft>
              <a:buClr>
                <a:srgbClr val="FF5A33"/>
              </a:buClr>
              <a:buSzPts val="5200"/>
              <a:buFont typeface="Quattrocento Sans"/>
              <a:buChar char="❑"/>
            </a:pPr>
            <a:r>
              <a:rPr lang="en-US" sz="4000">
                <a:solidFill>
                  <a:srgbClr val="333333"/>
                </a:solidFill>
                <a:latin typeface="Quattrocento Sans"/>
                <a:ea typeface="Quattrocento Sans"/>
                <a:cs typeface="Quattrocento Sans"/>
                <a:sym typeface="Quattrocento Sans"/>
              </a:rPr>
              <a:t>Smoke Testing - Kiểm thử khói</a:t>
            </a:r>
            <a:endParaRPr sz="52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36">
                                            <p:txEl>
                                              <p:pRg end="0" st="0"/>
                                            </p:txEl>
                                          </p:spTgt>
                                        </p:tgtEl>
                                        <p:attrNameLst>
                                          <p:attrName>style.visibility</p:attrName>
                                        </p:attrNameLst>
                                      </p:cBhvr>
                                      <p:to>
                                        <p:strVal val="visible"/>
                                      </p:to>
                                    </p:set>
                                    <p:anim calcmode="lin" valueType="num">
                                      <p:cBhvr additive="base">
                                        <p:cTn dur="1000"/>
                                        <p:tgtEl>
                                          <p:spTgt spid="636">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36">
                                            <p:txEl>
                                              <p:pRg end="1" st="1"/>
                                            </p:txEl>
                                          </p:spTgt>
                                        </p:tgtEl>
                                        <p:attrNameLst>
                                          <p:attrName>style.visibility</p:attrName>
                                        </p:attrNameLst>
                                      </p:cBhvr>
                                      <p:to>
                                        <p:strVal val="visible"/>
                                      </p:to>
                                    </p:set>
                                    <p:anim calcmode="lin" valueType="num">
                                      <p:cBhvr additive="base">
                                        <p:cTn dur="1000"/>
                                        <p:tgtEl>
                                          <p:spTgt spid="636">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36">
                                            <p:txEl>
                                              <p:pRg end="2" st="2"/>
                                            </p:txEl>
                                          </p:spTgt>
                                        </p:tgtEl>
                                        <p:attrNameLst>
                                          <p:attrName>style.visibility</p:attrName>
                                        </p:attrNameLst>
                                      </p:cBhvr>
                                      <p:to>
                                        <p:strVal val="visible"/>
                                      </p:to>
                                    </p:set>
                                    <p:anim calcmode="lin" valueType="num">
                                      <p:cBhvr additive="base">
                                        <p:cTn dur="1000"/>
                                        <p:tgtEl>
                                          <p:spTgt spid="636">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g114ea7bb3ce_0_40"/>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smoke</a:t>
            </a:r>
            <a:r>
              <a:rPr lang="en-US"/>
              <a:t> testing</a:t>
            </a:r>
            <a:endParaRPr/>
          </a:p>
        </p:txBody>
      </p:sp>
      <p:sp>
        <p:nvSpPr>
          <p:cNvPr id="643" name="Google Shape;643;g114ea7bb3ce_0_40"/>
          <p:cNvSpPr txBox="1"/>
          <p:nvPr/>
        </p:nvSpPr>
        <p:spPr>
          <a:xfrm>
            <a:off x="331925" y="924500"/>
            <a:ext cx="11359500" cy="5291100"/>
          </a:xfrm>
          <a:prstGeom prst="rect">
            <a:avLst/>
          </a:prstGeom>
          <a:noFill/>
          <a:ln>
            <a:noFill/>
          </a:ln>
        </p:spPr>
        <p:txBody>
          <a:bodyPr anchorCtr="0" anchor="t" bIns="45700" lIns="91425" spcFirstLastPara="1" rIns="91425" wrap="square" tIns="45700">
            <a:noAutofit/>
          </a:bodyPr>
          <a:lstStyle/>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Smoke Testing được thực hiện bất cứ khi nào các chức năng mới của phần mềm được phát triển và tích hợp với bản build hiện hành mà được triển khai trong môi trường kiểm thử. Nó đảm bảo rằng tất cả các chức năng quan trọng đang hoạt động chính xác hay không.</a:t>
            </a:r>
            <a:endParaRPr sz="3600">
              <a:solidFill>
                <a:srgbClr val="1B1B1B"/>
              </a:solidFill>
              <a:highlight>
                <a:schemeClr val="lt1"/>
              </a:highlight>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43">
                                            <p:txEl>
                                              <p:pRg end="0" st="0"/>
                                            </p:txEl>
                                          </p:spTgt>
                                        </p:tgtEl>
                                        <p:attrNameLst>
                                          <p:attrName>style.visibility</p:attrName>
                                        </p:attrNameLst>
                                      </p:cBhvr>
                                      <p:to>
                                        <p:strVal val="visible"/>
                                      </p:to>
                                    </p:set>
                                    <p:anim calcmode="lin" valueType="num">
                                      <p:cBhvr additive="base">
                                        <p:cTn dur="1000"/>
                                        <p:tgtEl>
                                          <p:spTgt spid="643">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g114ea7bb3ce_0_51"/>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smoke</a:t>
            </a:r>
            <a:r>
              <a:rPr lang="en-US"/>
              <a:t> testing</a:t>
            </a:r>
            <a:endParaRPr/>
          </a:p>
        </p:txBody>
      </p:sp>
      <p:sp>
        <p:nvSpPr>
          <p:cNvPr id="649" name="Google Shape;649;g114ea7bb3ce_0_51"/>
          <p:cNvSpPr txBox="1"/>
          <p:nvPr/>
        </p:nvSpPr>
        <p:spPr>
          <a:xfrm>
            <a:off x="617100" y="93715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Ví dụ kiểm thử </a:t>
            </a:r>
            <a:r>
              <a:rPr lang="en-US" sz="4000">
                <a:solidFill>
                  <a:srgbClr val="333333"/>
                </a:solidFill>
                <a:latin typeface="Quattrocento Sans"/>
                <a:ea typeface="Quattrocento Sans"/>
                <a:cs typeface="Quattrocento Sans"/>
                <a:sym typeface="Quattrocento Sans"/>
              </a:rPr>
              <a:t>khói</a:t>
            </a:r>
            <a:endParaRPr sz="4000">
              <a:solidFill>
                <a:schemeClr val="dk1"/>
              </a:solidFill>
              <a:latin typeface="Quattrocento Sans"/>
              <a:ea typeface="Quattrocento Sans"/>
              <a:cs typeface="Quattrocento Sans"/>
              <a:sym typeface="Quattrocento Sans"/>
            </a:endParaRPr>
          </a:p>
        </p:txBody>
      </p:sp>
      <p:sp>
        <p:nvSpPr>
          <p:cNvPr id="650" name="Google Shape;650;g114ea7bb3ce_0_51"/>
          <p:cNvSpPr txBox="1"/>
          <p:nvPr/>
        </p:nvSpPr>
        <p:spPr>
          <a:xfrm>
            <a:off x="817275" y="1527950"/>
            <a:ext cx="10764900" cy="161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100">
                <a:solidFill>
                  <a:schemeClr val="dk1"/>
                </a:solidFill>
                <a:latin typeface="Quattrocento Sans"/>
                <a:ea typeface="Quattrocento Sans"/>
                <a:cs typeface="Quattrocento Sans"/>
                <a:sym typeface="Quattrocento Sans"/>
              </a:rPr>
              <a:t>Nút đăng ký mới được bổ sung vào màn hình đăng nhập và bản build được triển khai với code mới. Chúng ta thực hiện Smoke Testing trên 1 bản build mới.</a:t>
            </a:r>
            <a:endParaRPr sz="3800">
              <a:latin typeface="Quattrocento Sans"/>
              <a:ea typeface="Quattrocento Sans"/>
              <a:cs typeface="Quattrocento Sans"/>
              <a:sym typeface="Quattrocento Sans"/>
            </a:endParaRPr>
          </a:p>
        </p:txBody>
      </p:sp>
      <p:pic>
        <p:nvPicPr>
          <p:cNvPr id="651" name="Google Shape;651;g114ea7bb3ce_0_51"/>
          <p:cNvPicPr preferRelativeResize="0"/>
          <p:nvPr/>
        </p:nvPicPr>
        <p:blipFill>
          <a:blip r:embed="rId3">
            <a:alphaModFix/>
          </a:blip>
          <a:stretch>
            <a:fillRect/>
          </a:stretch>
        </p:blipFill>
        <p:spPr>
          <a:xfrm>
            <a:off x="6457800" y="2639000"/>
            <a:ext cx="5124375" cy="4219000"/>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g114ea7bb3ce_0_62"/>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smoke testing</a:t>
            </a:r>
            <a:endParaRPr/>
          </a:p>
        </p:txBody>
      </p:sp>
      <p:sp>
        <p:nvSpPr>
          <p:cNvPr id="657" name="Google Shape;657;g114ea7bb3ce_0_62"/>
          <p:cNvSpPr txBox="1"/>
          <p:nvPr/>
        </p:nvSpPr>
        <p:spPr>
          <a:xfrm>
            <a:off x="261175" y="1498025"/>
            <a:ext cx="11321100" cy="5071500"/>
          </a:xfrm>
          <a:prstGeom prst="rect">
            <a:avLst/>
          </a:prstGeom>
          <a:noFill/>
          <a:ln>
            <a:noFill/>
          </a:ln>
        </p:spPr>
        <p:txBody>
          <a:bodyPr anchorCtr="0" anchor="t" bIns="45700" lIns="91425" spcFirstLastPara="1" rIns="91425" wrap="square" tIns="45700">
            <a:noAutofit/>
          </a:bodyPr>
          <a:lstStyle/>
          <a:p>
            <a:pPr indent="-374650" lvl="1" marL="1200150" rtl="0" algn="l">
              <a:spcBef>
                <a:spcPts val="2400"/>
              </a:spcBef>
              <a:spcAft>
                <a:spcPts val="0"/>
              </a:spcAft>
              <a:buClr>
                <a:srgbClr val="FF5A33"/>
              </a:buClr>
              <a:buSzPts val="3800"/>
              <a:buFont typeface="Quattrocento Sans"/>
              <a:buChar char="❖"/>
            </a:pPr>
            <a:r>
              <a:rPr lang="en-US" sz="3800">
                <a:solidFill>
                  <a:schemeClr val="dk1"/>
                </a:solidFill>
                <a:latin typeface="Quattrocento Sans"/>
                <a:ea typeface="Quattrocento Sans"/>
                <a:cs typeface="Quattrocento Sans"/>
                <a:sym typeface="Quattrocento Sans"/>
              </a:rPr>
              <a:t>Nội dung thay đổi của chức năng được định nghĩa bằng Task.</a:t>
            </a:r>
            <a:endParaRPr sz="3800">
              <a:solidFill>
                <a:schemeClr val="dk1"/>
              </a:solidFill>
              <a:latin typeface="Quattrocento Sans"/>
              <a:ea typeface="Quattrocento Sans"/>
              <a:cs typeface="Quattrocento Sans"/>
              <a:sym typeface="Quattrocento Sans"/>
            </a:endParaRPr>
          </a:p>
          <a:p>
            <a:pPr indent="0" lvl="0" marL="1200150" rtl="0" algn="l">
              <a:spcBef>
                <a:spcPts val="2400"/>
              </a:spcBef>
              <a:spcAft>
                <a:spcPts val="0"/>
              </a:spcAft>
              <a:buNone/>
            </a:pPr>
            <a:r>
              <a:t/>
            </a:r>
            <a:endParaRPr sz="3400">
              <a:solidFill>
                <a:schemeClr val="dk1"/>
              </a:solidFill>
              <a:latin typeface="Quattrocento Sans"/>
              <a:ea typeface="Quattrocento Sans"/>
              <a:cs typeface="Quattrocento Sans"/>
              <a:sym typeface="Quattrocento Sans"/>
            </a:endParaRPr>
          </a:p>
          <a:p>
            <a:pPr indent="-419100" lvl="0" marL="800100" rtl="0" algn="l">
              <a:spcBef>
                <a:spcPts val="2400"/>
              </a:spcBef>
              <a:spcAft>
                <a:spcPts val="0"/>
              </a:spcAft>
              <a:buClr>
                <a:srgbClr val="FF5A33"/>
              </a:buClr>
              <a:buSzPts val="4000"/>
              <a:buFont typeface="Noto Sans Symbols"/>
              <a:buChar char="❑"/>
            </a:pPr>
            <a:r>
              <a:rPr lang="en-US" sz="4000">
                <a:solidFill>
                  <a:srgbClr val="333333"/>
                </a:solidFill>
                <a:latin typeface="Quattrocento Sans"/>
                <a:ea typeface="Quattrocento Sans"/>
                <a:cs typeface="Quattrocento Sans"/>
                <a:sym typeface="Quattrocento Sans"/>
              </a:rPr>
              <a:t>Đối tượng kiểm thử khói</a:t>
            </a:r>
            <a:endParaRPr sz="4000">
              <a:solidFill>
                <a:srgbClr val="333333"/>
              </a:solidFill>
              <a:latin typeface="Quattrocento Sans"/>
              <a:ea typeface="Quattrocento Sans"/>
              <a:cs typeface="Quattrocento Sans"/>
              <a:sym typeface="Quattrocento Sans"/>
            </a:endParaRPr>
          </a:p>
          <a:p>
            <a:pPr indent="-482600" lvl="0" marL="1371600" rtl="0" algn="l">
              <a:spcBef>
                <a:spcPts val="0"/>
              </a:spcBef>
              <a:spcAft>
                <a:spcPts val="0"/>
              </a:spcAft>
              <a:buClr>
                <a:srgbClr val="FF5A33"/>
              </a:buClr>
              <a:buSzPts val="4000"/>
              <a:buFont typeface="Noto Sans Symbols"/>
              <a:buChar char="❖"/>
            </a:pPr>
            <a:r>
              <a:rPr lang="en-US" sz="4000">
                <a:solidFill>
                  <a:srgbClr val="333333"/>
                </a:solidFill>
                <a:latin typeface="Quattrocento Sans"/>
                <a:ea typeface="Quattrocento Sans"/>
                <a:cs typeface="Quattrocento Sans"/>
                <a:sym typeface="Quattrocento Sans"/>
              </a:rPr>
              <a:t>Các tính năng mới được triển khai và tích hợp vào hệ thống.</a:t>
            </a:r>
            <a:endParaRPr sz="4000">
              <a:solidFill>
                <a:schemeClr val="dk1"/>
              </a:solidFill>
              <a:latin typeface="Quattrocento Sans"/>
              <a:ea typeface="Quattrocento Sans"/>
              <a:cs typeface="Quattrocento Sans"/>
              <a:sym typeface="Quattrocento Sans"/>
            </a:endParaRPr>
          </a:p>
        </p:txBody>
      </p:sp>
      <p:sp>
        <p:nvSpPr>
          <p:cNvPr id="658" name="Google Shape;658;g114ea7bb3ce_0_62"/>
          <p:cNvSpPr txBox="1"/>
          <p:nvPr/>
        </p:nvSpPr>
        <p:spPr>
          <a:xfrm>
            <a:off x="695825" y="70090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Cơ sở đầu vào để kiểm thử khói</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57">
                                            <p:txEl>
                                              <p:pRg end="0" st="0"/>
                                            </p:txEl>
                                          </p:spTgt>
                                        </p:tgtEl>
                                        <p:attrNameLst>
                                          <p:attrName>style.visibility</p:attrName>
                                        </p:attrNameLst>
                                      </p:cBhvr>
                                      <p:to>
                                        <p:strVal val="visible"/>
                                      </p:to>
                                    </p:set>
                                    <p:anim calcmode="lin" valueType="num">
                                      <p:cBhvr additive="base">
                                        <p:cTn dur="1000"/>
                                        <p:tgtEl>
                                          <p:spTgt spid="657">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57">
                                            <p:txEl>
                                              <p:pRg end="1" st="1"/>
                                            </p:txEl>
                                          </p:spTgt>
                                        </p:tgtEl>
                                        <p:attrNameLst>
                                          <p:attrName>style.visibility</p:attrName>
                                        </p:attrNameLst>
                                      </p:cBhvr>
                                      <p:to>
                                        <p:strVal val="visible"/>
                                      </p:to>
                                    </p:set>
                                    <p:anim calcmode="lin" valueType="num">
                                      <p:cBhvr additive="base">
                                        <p:cTn dur="1000"/>
                                        <p:tgtEl>
                                          <p:spTgt spid="657">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57">
                                            <p:txEl>
                                              <p:pRg end="2" st="2"/>
                                            </p:txEl>
                                          </p:spTgt>
                                        </p:tgtEl>
                                        <p:attrNameLst>
                                          <p:attrName>style.visibility</p:attrName>
                                        </p:attrNameLst>
                                      </p:cBhvr>
                                      <p:to>
                                        <p:strVal val="visible"/>
                                      </p:to>
                                    </p:set>
                                    <p:anim calcmode="lin" valueType="num">
                                      <p:cBhvr additive="base">
                                        <p:cTn dur="1000"/>
                                        <p:tgtEl>
                                          <p:spTgt spid="657">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57">
                                            <p:txEl>
                                              <p:pRg end="3" st="3"/>
                                            </p:txEl>
                                          </p:spTgt>
                                        </p:tgtEl>
                                        <p:attrNameLst>
                                          <p:attrName>style.visibility</p:attrName>
                                        </p:attrNameLst>
                                      </p:cBhvr>
                                      <p:to>
                                        <p:strVal val="visible"/>
                                      </p:to>
                                    </p:set>
                                    <p:anim calcmode="lin" valueType="num">
                                      <p:cBhvr additive="base">
                                        <p:cTn dur="1000"/>
                                        <p:tgtEl>
                                          <p:spTgt spid="657">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g115053b2453_0_228"/>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component testing</a:t>
            </a:r>
            <a:endParaRPr/>
          </a:p>
        </p:txBody>
      </p:sp>
      <p:sp>
        <p:nvSpPr>
          <p:cNvPr id="159" name="Google Shape;159;g115053b2453_0_228"/>
          <p:cNvSpPr txBox="1"/>
          <p:nvPr/>
        </p:nvSpPr>
        <p:spPr>
          <a:xfrm>
            <a:off x="617100" y="93715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Vòng đời của kiểm thử thành phần</a:t>
            </a:r>
            <a:endParaRPr sz="4000">
              <a:solidFill>
                <a:schemeClr val="dk1"/>
              </a:solidFill>
              <a:latin typeface="Quattrocento Sans"/>
              <a:ea typeface="Quattrocento Sans"/>
              <a:cs typeface="Quattrocento Sans"/>
              <a:sym typeface="Quattrocento Sans"/>
            </a:endParaRPr>
          </a:p>
        </p:txBody>
      </p:sp>
      <p:pic>
        <p:nvPicPr>
          <p:cNvPr id="160" name="Google Shape;160;g115053b2453_0_228"/>
          <p:cNvPicPr preferRelativeResize="0"/>
          <p:nvPr/>
        </p:nvPicPr>
        <p:blipFill>
          <a:blip r:embed="rId3">
            <a:alphaModFix/>
          </a:blip>
          <a:stretch>
            <a:fillRect/>
          </a:stretch>
        </p:blipFill>
        <p:spPr>
          <a:xfrm>
            <a:off x="2032925" y="1624800"/>
            <a:ext cx="8126126" cy="5007424"/>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g114ea7bb3ce_0_68"/>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smoke testing</a:t>
            </a:r>
            <a:endParaRPr/>
          </a:p>
        </p:txBody>
      </p:sp>
      <p:sp>
        <p:nvSpPr>
          <p:cNvPr id="664" name="Google Shape;664;g114ea7bb3ce_0_68"/>
          <p:cNvSpPr txBox="1"/>
          <p:nvPr/>
        </p:nvSpPr>
        <p:spPr>
          <a:xfrm>
            <a:off x="538875" y="1415650"/>
            <a:ext cx="11043300" cy="5208600"/>
          </a:xfrm>
          <a:prstGeom prst="rect">
            <a:avLst/>
          </a:prstGeom>
          <a:noFill/>
          <a:ln>
            <a:noFill/>
          </a:ln>
        </p:spPr>
        <p:txBody>
          <a:bodyPr anchorCtr="0" anchor="t" bIns="45700" lIns="91425" spcFirstLastPara="1" rIns="91425" wrap="square" tIns="45700">
            <a:noAutofit/>
          </a:bodyPr>
          <a:lstStyle/>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Dễ dàng thực hiện việc test</a:t>
            </a:r>
            <a:endParaRPr sz="3600">
              <a:latin typeface="Quattrocento Sans"/>
              <a:ea typeface="Quattrocento Sans"/>
              <a:cs typeface="Quattrocento Sans"/>
              <a:sym typeface="Quattrocento Sans"/>
            </a:endParaRPr>
          </a:p>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Các lỗi sẽ được nhận diện trong giai đoạn đầu</a:t>
            </a:r>
            <a:endParaRPr sz="3600">
              <a:latin typeface="Quattrocento Sans"/>
              <a:ea typeface="Quattrocento Sans"/>
              <a:cs typeface="Quattrocento Sans"/>
              <a:sym typeface="Quattrocento Sans"/>
            </a:endParaRPr>
          </a:p>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Cải thiện chất lượng của hệ thống</a:t>
            </a:r>
            <a:endParaRPr sz="3600">
              <a:latin typeface="Quattrocento Sans"/>
              <a:ea typeface="Quattrocento Sans"/>
              <a:cs typeface="Quattrocento Sans"/>
              <a:sym typeface="Quattrocento Sans"/>
            </a:endParaRPr>
          </a:p>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Giảm thiểu rủi ro</a:t>
            </a:r>
            <a:endParaRPr sz="3600">
              <a:latin typeface="Quattrocento Sans"/>
              <a:ea typeface="Quattrocento Sans"/>
              <a:cs typeface="Quattrocento Sans"/>
              <a:sym typeface="Quattrocento Sans"/>
            </a:endParaRPr>
          </a:p>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Tiến trình dễ dàng truy cập</a:t>
            </a:r>
            <a:endParaRPr sz="3600">
              <a:latin typeface="Quattrocento Sans"/>
              <a:ea typeface="Quattrocento Sans"/>
              <a:cs typeface="Quattrocento Sans"/>
              <a:sym typeface="Quattrocento Sans"/>
            </a:endParaRPr>
          </a:p>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Tối ưu hiệu quả và thời gian của việc test</a:t>
            </a:r>
            <a:endParaRPr sz="3600">
              <a:latin typeface="Quattrocento Sans"/>
              <a:ea typeface="Quattrocento Sans"/>
              <a:cs typeface="Quattrocento Sans"/>
              <a:sym typeface="Quattrocento Sans"/>
            </a:endParaRPr>
          </a:p>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Dễ dàng phát hiện các lỗi quan trọng và sửa chữa các lỗi</a:t>
            </a:r>
            <a:endParaRPr sz="3600">
              <a:latin typeface="Quattrocento Sans"/>
              <a:ea typeface="Quattrocento Sans"/>
              <a:cs typeface="Quattrocento Sans"/>
              <a:sym typeface="Quattrocento Sans"/>
            </a:endParaRPr>
          </a:p>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Giảm thiểu các rủi ro phát sinh</a:t>
            </a:r>
            <a:endParaRPr sz="3600">
              <a:latin typeface="Quattrocento Sans"/>
              <a:ea typeface="Quattrocento Sans"/>
              <a:cs typeface="Quattrocento Sans"/>
              <a:sym typeface="Quattrocento Sans"/>
            </a:endParaRPr>
          </a:p>
        </p:txBody>
      </p:sp>
      <p:sp>
        <p:nvSpPr>
          <p:cNvPr id="665" name="Google Shape;665;g114ea7bb3ce_0_68"/>
          <p:cNvSpPr txBox="1"/>
          <p:nvPr/>
        </p:nvSpPr>
        <p:spPr>
          <a:xfrm>
            <a:off x="613350" y="687175"/>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Mục đích k</a:t>
            </a:r>
            <a:r>
              <a:rPr lang="en-US" sz="4000">
                <a:solidFill>
                  <a:srgbClr val="333333"/>
                </a:solidFill>
                <a:latin typeface="Quattrocento Sans"/>
                <a:ea typeface="Quattrocento Sans"/>
                <a:cs typeface="Quattrocento Sans"/>
                <a:sym typeface="Quattrocento Sans"/>
              </a:rPr>
              <a:t>iểm thử khói</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64">
                                            <p:txEl>
                                              <p:pRg end="0" st="0"/>
                                            </p:txEl>
                                          </p:spTgt>
                                        </p:tgtEl>
                                        <p:attrNameLst>
                                          <p:attrName>style.visibility</p:attrName>
                                        </p:attrNameLst>
                                      </p:cBhvr>
                                      <p:to>
                                        <p:strVal val="visible"/>
                                      </p:to>
                                    </p:set>
                                    <p:anim calcmode="lin" valueType="num">
                                      <p:cBhvr additive="base">
                                        <p:cTn dur="1000"/>
                                        <p:tgtEl>
                                          <p:spTgt spid="664">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64">
                                            <p:txEl>
                                              <p:pRg end="1" st="1"/>
                                            </p:txEl>
                                          </p:spTgt>
                                        </p:tgtEl>
                                        <p:attrNameLst>
                                          <p:attrName>style.visibility</p:attrName>
                                        </p:attrNameLst>
                                      </p:cBhvr>
                                      <p:to>
                                        <p:strVal val="visible"/>
                                      </p:to>
                                    </p:set>
                                    <p:anim calcmode="lin" valueType="num">
                                      <p:cBhvr additive="base">
                                        <p:cTn dur="1000"/>
                                        <p:tgtEl>
                                          <p:spTgt spid="664">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64">
                                            <p:txEl>
                                              <p:pRg end="2" st="2"/>
                                            </p:txEl>
                                          </p:spTgt>
                                        </p:tgtEl>
                                        <p:attrNameLst>
                                          <p:attrName>style.visibility</p:attrName>
                                        </p:attrNameLst>
                                      </p:cBhvr>
                                      <p:to>
                                        <p:strVal val="visible"/>
                                      </p:to>
                                    </p:set>
                                    <p:anim calcmode="lin" valueType="num">
                                      <p:cBhvr additive="base">
                                        <p:cTn dur="1000"/>
                                        <p:tgtEl>
                                          <p:spTgt spid="664">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64">
                                            <p:txEl>
                                              <p:pRg end="3" st="3"/>
                                            </p:txEl>
                                          </p:spTgt>
                                        </p:tgtEl>
                                        <p:attrNameLst>
                                          <p:attrName>style.visibility</p:attrName>
                                        </p:attrNameLst>
                                      </p:cBhvr>
                                      <p:to>
                                        <p:strVal val="visible"/>
                                      </p:to>
                                    </p:set>
                                    <p:anim calcmode="lin" valueType="num">
                                      <p:cBhvr additive="base">
                                        <p:cTn dur="1000"/>
                                        <p:tgtEl>
                                          <p:spTgt spid="664">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64">
                                            <p:txEl>
                                              <p:pRg end="4" st="4"/>
                                            </p:txEl>
                                          </p:spTgt>
                                        </p:tgtEl>
                                        <p:attrNameLst>
                                          <p:attrName>style.visibility</p:attrName>
                                        </p:attrNameLst>
                                      </p:cBhvr>
                                      <p:to>
                                        <p:strVal val="visible"/>
                                      </p:to>
                                    </p:set>
                                    <p:anim calcmode="lin" valueType="num">
                                      <p:cBhvr additive="base">
                                        <p:cTn dur="1000"/>
                                        <p:tgtEl>
                                          <p:spTgt spid="664">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64">
                                            <p:txEl>
                                              <p:pRg end="5" st="5"/>
                                            </p:txEl>
                                          </p:spTgt>
                                        </p:tgtEl>
                                        <p:attrNameLst>
                                          <p:attrName>style.visibility</p:attrName>
                                        </p:attrNameLst>
                                      </p:cBhvr>
                                      <p:to>
                                        <p:strVal val="visible"/>
                                      </p:to>
                                    </p:set>
                                    <p:anim calcmode="lin" valueType="num">
                                      <p:cBhvr additive="base">
                                        <p:cTn dur="1000"/>
                                        <p:tgtEl>
                                          <p:spTgt spid="664">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64">
                                            <p:txEl>
                                              <p:pRg end="6" st="6"/>
                                            </p:txEl>
                                          </p:spTgt>
                                        </p:tgtEl>
                                        <p:attrNameLst>
                                          <p:attrName>style.visibility</p:attrName>
                                        </p:attrNameLst>
                                      </p:cBhvr>
                                      <p:to>
                                        <p:strVal val="visible"/>
                                      </p:to>
                                    </p:set>
                                    <p:anim calcmode="lin" valueType="num">
                                      <p:cBhvr additive="base">
                                        <p:cTn dur="1000"/>
                                        <p:tgtEl>
                                          <p:spTgt spid="664">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64">
                                            <p:txEl>
                                              <p:pRg end="7" st="7"/>
                                            </p:txEl>
                                          </p:spTgt>
                                        </p:tgtEl>
                                        <p:attrNameLst>
                                          <p:attrName>style.visibility</p:attrName>
                                        </p:attrNameLst>
                                      </p:cBhvr>
                                      <p:to>
                                        <p:strVal val="visible"/>
                                      </p:to>
                                    </p:set>
                                    <p:anim calcmode="lin" valueType="num">
                                      <p:cBhvr additive="base">
                                        <p:cTn dur="1000"/>
                                        <p:tgtEl>
                                          <p:spTgt spid="664">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g114ea7bb3ce_0_74"/>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smoke testing</a:t>
            </a:r>
            <a:endParaRPr/>
          </a:p>
        </p:txBody>
      </p:sp>
      <p:sp>
        <p:nvSpPr>
          <p:cNvPr id="671" name="Google Shape;671;g114ea7bb3ce_0_74"/>
          <p:cNvSpPr txBox="1"/>
          <p:nvPr/>
        </p:nvSpPr>
        <p:spPr>
          <a:xfrm>
            <a:off x="538875" y="2188525"/>
            <a:ext cx="11337600" cy="4452600"/>
          </a:xfrm>
          <a:prstGeom prst="rect">
            <a:avLst/>
          </a:prstGeom>
          <a:noFill/>
          <a:ln>
            <a:noFill/>
          </a:ln>
        </p:spPr>
        <p:txBody>
          <a:bodyPr anchorCtr="0" anchor="t" bIns="45700" lIns="91425" spcFirstLastPara="1" rIns="91425" wrap="square" tIns="45700">
            <a:noAutofit/>
          </a:bodyPr>
          <a:lstStyle/>
          <a:p>
            <a:pPr indent="-381000" lvl="1" marL="742950" rtl="0" algn="l">
              <a:spcBef>
                <a:spcPts val="2400"/>
              </a:spcBef>
              <a:spcAft>
                <a:spcPts val="0"/>
              </a:spcAft>
              <a:buClr>
                <a:srgbClr val="FF5A33"/>
              </a:buClr>
              <a:buSzPts val="3900"/>
              <a:buChar char="❖"/>
            </a:pPr>
            <a:r>
              <a:rPr lang="en-US" sz="3900">
                <a:solidFill>
                  <a:srgbClr val="333333"/>
                </a:solidFill>
                <a:latin typeface="Quattrocento Sans"/>
                <a:ea typeface="Quattrocento Sans"/>
                <a:cs typeface="Quattrocento Sans"/>
                <a:sym typeface="Quattrocento Sans"/>
              </a:rPr>
              <a:t>Tính năng mới tích hợp vào hệ thống được bàn giao không đúng đặc tả yêu cầu.</a:t>
            </a:r>
            <a:endParaRPr sz="3900">
              <a:solidFill>
                <a:srgbClr val="333333"/>
              </a:solidFill>
              <a:latin typeface="Quattrocento Sans"/>
              <a:ea typeface="Quattrocento Sans"/>
              <a:cs typeface="Quattrocento Sans"/>
              <a:sym typeface="Quattrocento Sans"/>
            </a:endParaRPr>
          </a:p>
          <a:p>
            <a:pPr indent="-381000" lvl="1" marL="742950" rtl="0" algn="l">
              <a:spcBef>
                <a:spcPts val="0"/>
              </a:spcBef>
              <a:spcAft>
                <a:spcPts val="0"/>
              </a:spcAft>
              <a:buClr>
                <a:srgbClr val="FF5A33"/>
              </a:buClr>
              <a:buSzPts val="3900"/>
              <a:buFont typeface="Noto Sans Symbols"/>
              <a:buChar char="❖"/>
            </a:pPr>
            <a:r>
              <a:rPr lang="en-US" sz="3900">
                <a:solidFill>
                  <a:srgbClr val="333333"/>
                </a:solidFill>
                <a:latin typeface="Quattrocento Sans"/>
                <a:ea typeface="Quattrocento Sans"/>
                <a:cs typeface="Quattrocento Sans"/>
                <a:sym typeface="Quattrocento Sans"/>
              </a:rPr>
              <a:t>Tính năng đã bàn giao tuy nhiên hệ thống chưa sẵn sàng tích hợp. </a:t>
            </a:r>
            <a:endParaRPr sz="3900">
              <a:solidFill>
                <a:srgbClr val="333333"/>
              </a:solidFill>
              <a:latin typeface="Quattrocento Sans"/>
              <a:ea typeface="Quattrocento Sans"/>
              <a:cs typeface="Quattrocento Sans"/>
              <a:sym typeface="Quattrocento Sans"/>
            </a:endParaRPr>
          </a:p>
          <a:p>
            <a:pPr indent="-381000" lvl="1" marL="742950" rtl="0" algn="l">
              <a:spcBef>
                <a:spcPts val="0"/>
              </a:spcBef>
              <a:spcAft>
                <a:spcPts val="0"/>
              </a:spcAft>
              <a:buClr>
                <a:srgbClr val="FF5A33"/>
              </a:buClr>
              <a:buSzPts val="3900"/>
              <a:buFont typeface="Noto Sans Symbols"/>
              <a:buChar char="❖"/>
            </a:pPr>
            <a:r>
              <a:rPr lang="en-US" sz="3900">
                <a:solidFill>
                  <a:srgbClr val="333333"/>
                </a:solidFill>
                <a:latin typeface="Quattrocento Sans"/>
                <a:ea typeface="Quattrocento Sans"/>
                <a:cs typeface="Quattrocento Sans"/>
                <a:sym typeface="Quattrocento Sans"/>
              </a:rPr>
              <a:t>Khi tích hợp vào hệ thống thì tính năng bàn giao hoạt động đúng đặc tả nhưng lại gây lỗi tới những tính năng khác.</a:t>
            </a:r>
            <a:endParaRPr sz="3900">
              <a:latin typeface="Quattrocento Sans"/>
              <a:ea typeface="Quattrocento Sans"/>
              <a:cs typeface="Quattrocento Sans"/>
              <a:sym typeface="Quattrocento Sans"/>
            </a:endParaRPr>
          </a:p>
        </p:txBody>
      </p:sp>
      <p:sp>
        <p:nvSpPr>
          <p:cNvPr id="672" name="Google Shape;672;g114ea7bb3ce_0_74"/>
          <p:cNvSpPr txBox="1"/>
          <p:nvPr/>
        </p:nvSpPr>
        <p:spPr>
          <a:xfrm>
            <a:off x="538875" y="762150"/>
            <a:ext cx="11467200" cy="1508400"/>
          </a:xfrm>
          <a:prstGeom prst="rect">
            <a:avLst/>
          </a:prstGeom>
          <a:noFill/>
          <a:ln>
            <a:noFill/>
          </a:ln>
        </p:spPr>
        <p:txBody>
          <a:bodyPr anchorCtr="0" anchor="t" bIns="91425" lIns="91425" spcFirstLastPara="1" rIns="91425" wrap="square" tIns="91425">
            <a:spAutoFit/>
          </a:bodyPr>
          <a:lstStyle/>
          <a:p>
            <a:pPr indent="-419100" lvl="0" marL="342900" rtl="0" algn="l">
              <a:lnSpc>
                <a:spcPct val="115000"/>
              </a:lnSpc>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Những lỗi và hỏng hóc điển hình trong kiểm thử khói</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71">
                                            <p:txEl>
                                              <p:pRg end="0" st="0"/>
                                            </p:txEl>
                                          </p:spTgt>
                                        </p:tgtEl>
                                        <p:attrNameLst>
                                          <p:attrName>style.visibility</p:attrName>
                                        </p:attrNameLst>
                                      </p:cBhvr>
                                      <p:to>
                                        <p:strVal val="visible"/>
                                      </p:to>
                                    </p:set>
                                    <p:anim calcmode="lin" valueType="num">
                                      <p:cBhvr additive="base">
                                        <p:cTn dur="1000"/>
                                        <p:tgtEl>
                                          <p:spTgt spid="67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71">
                                            <p:txEl>
                                              <p:pRg end="1" st="1"/>
                                            </p:txEl>
                                          </p:spTgt>
                                        </p:tgtEl>
                                        <p:attrNameLst>
                                          <p:attrName>style.visibility</p:attrName>
                                        </p:attrNameLst>
                                      </p:cBhvr>
                                      <p:to>
                                        <p:strVal val="visible"/>
                                      </p:to>
                                    </p:set>
                                    <p:anim calcmode="lin" valueType="num">
                                      <p:cBhvr additive="base">
                                        <p:cTn dur="1000"/>
                                        <p:tgtEl>
                                          <p:spTgt spid="67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71">
                                            <p:txEl>
                                              <p:pRg end="2" st="2"/>
                                            </p:txEl>
                                          </p:spTgt>
                                        </p:tgtEl>
                                        <p:attrNameLst>
                                          <p:attrName>style.visibility</p:attrName>
                                        </p:attrNameLst>
                                      </p:cBhvr>
                                      <p:to>
                                        <p:strVal val="visible"/>
                                      </p:to>
                                    </p:set>
                                    <p:anim calcmode="lin" valueType="num">
                                      <p:cBhvr additive="base">
                                        <p:cTn dur="1000"/>
                                        <p:tgtEl>
                                          <p:spTgt spid="67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g114ea7bb3ce_0_155"/>
          <p:cNvSpPr/>
          <p:nvPr/>
        </p:nvSpPr>
        <p:spPr>
          <a:xfrm>
            <a:off x="3471675" y="3049625"/>
            <a:ext cx="8900100" cy="92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rPr b="1" lang="en-US" sz="5400" cap="small">
                <a:solidFill>
                  <a:srgbClr val="FFA15D"/>
                </a:solidFill>
                <a:latin typeface="Calibri"/>
                <a:ea typeface="Calibri"/>
                <a:cs typeface="Calibri"/>
                <a:sym typeface="Calibri"/>
              </a:rPr>
              <a:t>kiểm thử </a:t>
            </a:r>
            <a:r>
              <a:rPr b="1" lang="en-US" sz="5400" cap="small">
                <a:solidFill>
                  <a:srgbClr val="FFA15D"/>
                </a:solidFill>
                <a:latin typeface="Calibri"/>
                <a:ea typeface="Calibri"/>
                <a:cs typeface="Calibri"/>
                <a:sym typeface="Calibri"/>
              </a:rPr>
              <a:t>hồi quy</a:t>
            </a:r>
            <a:endParaRPr b="1" i="0" sz="5400" u="none" cap="small" strike="noStrike">
              <a:solidFill>
                <a:srgbClr val="FFA15D"/>
              </a:solidFill>
              <a:latin typeface="Calibri"/>
              <a:ea typeface="Calibri"/>
              <a:cs typeface="Calibri"/>
              <a:sym typeface="Calibri"/>
            </a:endParaRPr>
          </a:p>
        </p:txBody>
      </p:sp>
      <p:cxnSp>
        <p:nvCxnSpPr>
          <p:cNvPr id="678" name="Google Shape;678;g114ea7bb3ce_0_155"/>
          <p:cNvCxnSpPr/>
          <p:nvPr/>
        </p:nvCxnSpPr>
        <p:spPr>
          <a:xfrm>
            <a:off x="762000" y="3886200"/>
            <a:ext cx="10744200" cy="0"/>
          </a:xfrm>
          <a:prstGeom prst="straightConnector1">
            <a:avLst/>
          </a:prstGeom>
          <a:noFill/>
          <a:ln cap="flat" cmpd="thinThick" w="76200">
            <a:solidFill>
              <a:srgbClr val="FF0000"/>
            </a:solidFill>
            <a:prstDash val="solid"/>
            <a:round/>
            <a:headEnd len="sm" w="sm" type="none"/>
            <a:tailEnd len="sm" w="sm" type="none"/>
          </a:ln>
        </p:spPr>
      </p:cxnSp>
      <p:pic>
        <p:nvPicPr>
          <p:cNvPr id="679" name="Google Shape;679;g114ea7bb3ce_0_155"/>
          <p:cNvPicPr preferRelativeResize="0"/>
          <p:nvPr/>
        </p:nvPicPr>
        <p:blipFill rotWithShape="1">
          <a:blip r:embed="rId3">
            <a:alphaModFix/>
          </a:blip>
          <a:srcRect b="0" l="0" r="0" t="0"/>
          <a:stretch/>
        </p:blipFill>
        <p:spPr>
          <a:xfrm>
            <a:off x="1037870" y="1143000"/>
            <a:ext cx="2543400" cy="3782100"/>
          </a:xfrm>
          <a:prstGeom prst="ellipse">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pic>
        <p:nvPicPr>
          <p:cNvPr id="684" name="Google Shape;684;g114ea7bb3ce_0_173"/>
          <p:cNvPicPr preferRelativeResize="0"/>
          <p:nvPr/>
        </p:nvPicPr>
        <p:blipFill>
          <a:blip r:embed="rId3">
            <a:alphaModFix/>
          </a:blip>
          <a:stretch>
            <a:fillRect/>
          </a:stretch>
        </p:blipFill>
        <p:spPr>
          <a:xfrm>
            <a:off x="0" y="1291900"/>
            <a:ext cx="11891276" cy="35741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g114ea7bb3ce_0_178"/>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regression</a:t>
            </a:r>
            <a:r>
              <a:rPr lang="en-US"/>
              <a:t> testing</a:t>
            </a:r>
            <a:endParaRPr/>
          </a:p>
        </p:txBody>
      </p:sp>
      <p:sp>
        <p:nvSpPr>
          <p:cNvPr id="690" name="Google Shape;690;g114ea7bb3ce_0_178"/>
          <p:cNvSpPr txBox="1"/>
          <p:nvPr/>
        </p:nvSpPr>
        <p:spPr>
          <a:xfrm>
            <a:off x="484975" y="1396775"/>
            <a:ext cx="11359500" cy="5291100"/>
          </a:xfrm>
          <a:prstGeom prst="rect">
            <a:avLst/>
          </a:prstGeom>
          <a:noFill/>
          <a:ln>
            <a:noFill/>
          </a:ln>
        </p:spPr>
        <p:txBody>
          <a:bodyPr anchorCtr="0" anchor="t" bIns="45700" lIns="91425" spcFirstLastPara="1" rIns="91425" wrap="square" tIns="45700">
            <a:noAutofit/>
          </a:bodyPr>
          <a:lstStyle/>
          <a:p>
            <a:pPr indent="-349250" lvl="1" marL="742950" rtl="0" algn="l">
              <a:spcBef>
                <a:spcPts val="2800"/>
              </a:spcBef>
              <a:spcAft>
                <a:spcPts val="0"/>
              </a:spcAft>
              <a:buClr>
                <a:srgbClr val="FF5A33"/>
              </a:buClr>
              <a:buSzPts val="3400"/>
              <a:buFont typeface="Quattrocento Sans"/>
              <a:buChar char="❖"/>
            </a:pPr>
            <a:r>
              <a:rPr lang="en-US" sz="3400">
                <a:solidFill>
                  <a:srgbClr val="333333"/>
                </a:solidFill>
                <a:highlight>
                  <a:schemeClr val="lt1"/>
                </a:highlight>
                <a:latin typeface="Quattrocento Sans"/>
                <a:ea typeface="Quattrocento Sans"/>
                <a:cs typeface="Quattrocento Sans"/>
                <a:sym typeface="Quattrocento Sans"/>
              </a:rPr>
              <a:t>Kiểm thử hồi quy xác nhận rằng một tính năng mới được thêm không ảnh hưởng xấu đến các tính năng hiện có.</a:t>
            </a:r>
            <a:endParaRPr sz="3400">
              <a:solidFill>
                <a:srgbClr val="333333"/>
              </a:solidFill>
              <a:highlight>
                <a:schemeClr val="lt1"/>
              </a:highlight>
              <a:latin typeface="Quattrocento Sans"/>
              <a:ea typeface="Quattrocento Sans"/>
              <a:cs typeface="Quattrocento Sans"/>
              <a:sym typeface="Quattrocento Sans"/>
            </a:endParaRPr>
          </a:p>
          <a:p>
            <a:pPr indent="-349250" lvl="1" marL="742950" rtl="0" algn="l">
              <a:spcBef>
                <a:spcPts val="0"/>
              </a:spcBef>
              <a:spcAft>
                <a:spcPts val="0"/>
              </a:spcAft>
              <a:buClr>
                <a:srgbClr val="FF5A33"/>
              </a:buClr>
              <a:buSzPts val="3400"/>
              <a:buFont typeface="Quattrocento Sans"/>
              <a:buChar char="❖"/>
            </a:pPr>
            <a:r>
              <a:rPr lang="en-US" sz="3400">
                <a:solidFill>
                  <a:srgbClr val="333333"/>
                </a:solidFill>
                <a:highlight>
                  <a:schemeClr val="lt1"/>
                </a:highlight>
                <a:latin typeface="Quattrocento Sans"/>
                <a:ea typeface="Quattrocento Sans"/>
                <a:cs typeface="Quattrocento Sans"/>
                <a:sym typeface="Quattrocento Sans"/>
              </a:rPr>
              <a:t>Kiểm thử hồi quy là kiểm thử lại các trường hợp đã được thực hiện để đảm bảo các chức năng hiện có hoạt động tốt.</a:t>
            </a:r>
            <a:endParaRPr sz="3400">
              <a:solidFill>
                <a:srgbClr val="333333"/>
              </a:solidFill>
              <a:highlight>
                <a:schemeClr val="lt1"/>
              </a:highlight>
              <a:latin typeface="Quattrocento Sans"/>
              <a:ea typeface="Quattrocento Sans"/>
              <a:cs typeface="Quattrocento Sans"/>
              <a:sym typeface="Quattrocento Sans"/>
            </a:endParaRPr>
          </a:p>
          <a:p>
            <a:pPr indent="-349250" lvl="1" marL="742950" rtl="0" algn="l">
              <a:spcBef>
                <a:spcPts val="0"/>
              </a:spcBef>
              <a:spcAft>
                <a:spcPts val="0"/>
              </a:spcAft>
              <a:buClr>
                <a:srgbClr val="FF5A33"/>
              </a:buClr>
              <a:buSzPts val="3400"/>
              <a:buFont typeface="Quattrocento Sans"/>
              <a:buChar char="❖"/>
            </a:pPr>
            <a:r>
              <a:rPr lang="en-US" sz="3400">
                <a:solidFill>
                  <a:srgbClr val="333333"/>
                </a:solidFill>
                <a:highlight>
                  <a:schemeClr val="lt1"/>
                </a:highlight>
                <a:latin typeface="Quattrocento Sans"/>
                <a:ea typeface="Quattrocento Sans"/>
                <a:cs typeface="Quattrocento Sans"/>
                <a:sym typeface="Quattrocento Sans"/>
              </a:rPr>
              <a:t>Kiểm thử hồi quy đảm bảo rằng những thay đổi source code sẽ không ảnh hưởng tới các chức năng hiện có, đảm bảo rằng code cũ vẫn hoạt động sau khi thực hiện thay đổi source code.</a:t>
            </a:r>
            <a:endParaRPr sz="3400">
              <a:latin typeface="Quattrocento Sans"/>
              <a:ea typeface="Quattrocento Sans"/>
              <a:cs typeface="Quattrocento Sans"/>
              <a:sym typeface="Quattrocento Sans"/>
            </a:endParaRPr>
          </a:p>
        </p:txBody>
      </p:sp>
      <p:sp>
        <p:nvSpPr>
          <p:cNvPr id="691" name="Google Shape;691;g114ea7bb3ce_0_178"/>
          <p:cNvSpPr txBox="1"/>
          <p:nvPr/>
        </p:nvSpPr>
        <p:spPr>
          <a:xfrm>
            <a:off x="682075" y="70090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Regression Testing - Kiểm thử hồi quy</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90">
                                            <p:txEl>
                                              <p:pRg end="0" st="0"/>
                                            </p:txEl>
                                          </p:spTgt>
                                        </p:tgtEl>
                                        <p:attrNameLst>
                                          <p:attrName>style.visibility</p:attrName>
                                        </p:attrNameLst>
                                      </p:cBhvr>
                                      <p:to>
                                        <p:strVal val="visible"/>
                                      </p:to>
                                    </p:set>
                                    <p:anim calcmode="lin" valueType="num">
                                      <p:cBhvr additive="base">
                                        <p:cTn dur="1000"/>
                                        <p:tgtEl>
                                          <p:spTgt spid="690">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90">
                                            <p:txEl>
                                              <p:pRg end="1" st="1"/>
                                            </p:txEl>
                                          </p:spTgt>
                                        </p:tgtEl>
                                        <p:attrNameLst>
                                          <p:attrName>style.visibility</p:attrName>
                                        </p:attrNameLst>
                                      </p:cBhvr>
                                      <p:to>
                                        <p:strVal val="visible"/>
                                      </p:to>
                                    </p:set>
                                    <p:anim calcmode="lin" valueType="num">
                                      <p:cBhvr additive="base">
                                        <p:cTn dur="1000"/>
                                        <p:tgtEl>
                                          <p:spTgt spid="690">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90">
                                            <p:txEl>
                                              <p:pRg end="2" st="2"/>
                                            </p:txEl>
                                          </p:spTgt>
                                        </p:tgtEl>
                                        <p:attrNameLst>
                                          <p:attrName>style.visibility</p:attrName>
                                        </p:attrNameLst>
                                      </p:cBhvr>
                                      <p:to>
                                        <p:strVal val="visible"/>
                                      </p:to>
                                    </p:set>
                                    <p:anim calcmode="lin" valueType="num">
                                      <p:cBhvr additive="base">
                                        <p:cTn dur="1000"/>
                                        <p:tgtEl>
                                          <p:spTgt spid="690">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g11581faaf7a_0_0"/>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regression testing</a:t>
            </a:r>
            <a:endParaRPr/>
          </a:p>
        </p:txBody>
      </p:sp>
      <p:sp>
        <p:nvSpPr>
          <p:cNvPr id="697" name="Google Shape;697;g11581faaf7a_0_0"/>
          <p:cNvSpPr txBox="1"/>
          <p:nvPr/>
        </p:nvSpPr>
        <p:spPr>
          <a:xfrm>
            <a:off x="604775" y="1501300"/>
            <a:ext cx="11359500" cy="5291100"/>
          </a:xfrm>
          <a:prstGeom prst="rect">
            <a:avLst/>
          </a:prstGeom>
          <a:noFill/>
          <a:ln>
            <a:noFill/>
          </a:ln>
        </p:spPr>
        <p:txBody>
          <a:bodyPr anchorCtr="0" anchor="t" bIns="45700" lIns="91425" spcFirstLastPara="1" rIns="91425" wrap="square" tIns="45700">
            <a:noAutofit/>
          </a:bodyPr>
          <a:lstStyle/>
          <a:p>
            <a:pPr indent="-361950" lvl="1" marL="742950" rtl="0" algn="l">
              <a:lnSpc>
                <a:spcPct val="115000"/>
              </a:lnSpc>
              <a:spcBef>
                <a:spcPts val="1400"/>
              </a:spcBef>
              <a:spcAft>
                <a:spcPts val="0"/>
              </a:spcAft>
              <a:buClr>
                <a:srgbClr val="FF5A33"/>
              </a:buClr>
              <a:buSzPts val="3600"/>
              <a:buFont typeface="Quattrocento Sans"/>
              <a:buChar char="❖"/>
            </a:pPr>
            <a:r>
              <a:rPr lang="en-US" sz="3600">
                <a:solidFill>
                  <a:srgbClr val="1B1B1B"/>
                </a:solidFill>
                <a:highlight>
                  <a:srgbClr val="FFFFFF"/>
                </a:highlight>
                <a:latin typeface="Quattrocento Sans"/>
                <a:ea typeface="Quattrocento Sans"/>
                <a:cs typeface="Quattrocento Sans"/>
                <a:sym typeface="Quattrocento Sans"/>
              </a:rPr>
              <a:t>Retest All:  Kiểm tra lại tất cả</a:t>
            </a:r>
            <a:endParaRPr sz="3600">
              <a:solidFill>
                <a:srgbClr val="1B1B1B"/>
              </a:solidFill>
              <a:highlight>
                <a:srgbClr val="FFFFFF"/>
              </a:highlight>
              <a:latin typeface="Quattrocento Sans"/>
              <a:ea typeface="Quattrocento Sans"/>
              <a:cs typeface="Quattrocento Sans"/>
              <a:sym typeface="Quattrocento Sans"/>
            </a:endParaRPr>
          </a:p>
          <a:p>
            <a:pPr indent="-361950" lvl="1" marL="742950" rtl="0" algn="l">
              <a:lnSpc>
                <a:spcPct val="115000"/>
              </a:lnSpc>
              <a:spcBef>
                <a:spcPts val="0"/>
              </a:spcBef>
              <a:spcAft>
                <a:spcPts val="0"/>
              </a:spcAft>
              <a:buClr>
                <a:srgbClr val="FF5A33"/>
              </a:buClr>
              <a:buSzPts val="3600"/>
              <a:buFont typeface="Quattrocento Sans"/>
              <a:buChar char="❖"/>
            </a:pPr>
            <a:r>
              <a:rPr lang="en-US" sz="3600">
                <a:solidFill>
                  <a:srgbClr val="1B1B1B"/>
                </a:solidFill>
                <a:highlight>
                  <a:srgbClr val="FFFFFF"/>
                </a:highlight>
                <a:latin typeface="Quattrocento Sans"/>
                <a:ea typeface="Quattrocento Sans"/>
                <a:cs typeface="Quattrocento Sans"/>
                <a:sym typeface="Quattrocento Sans"/>
              </a:rPr>
              <a:t>Regression Test Selection: Lựa chọn kiểm tra hồi quy</a:t>
            </a:r>
            <a:endParaRPr sz="3600">
              <a:solidFill>
                <a:srgbClr val="1B1B1B"/>
              </a:solidFill>
              <a:highlight>
                <a:srgbClr val="FFFFFF"/>
              </a:highlight>
              <a:latin typeface="Quattrocento Sans"/>
              <a:ea typeface="Quattrocento Sans"/>
              <a:cs typeface="Quattrocento Sans"/>
              <a:sym typeface="Quattrocento Sans"/>
            </a:endParaRPr>
          </a:p>
          <a:p>
            <a:pPr indent="-361950" lvl="1" marL="742950" rtl="0" algn="l">
              <a:lnSpc>
                <a:spcPct val="115000"/>
              </a:lnSpc>
              <a:spcBef>
                <a:spcPts val="0"/>
              </a:spcBef>
              <a:spcAft>
                <a:spcPts val="0"/>
              </a:spcAft>
              <a:buClr>
                <a:srgbClr val="FF5A33"/>
              </a:buClr>
              <a:buSzPts val="3600"/>
              <a:buFont typeface="Quattrocento Sans"/>
              <a:buChar char="❖"/>
            </a:pPr>
            <a:r>
              <a:rPr lang="en-US" sz="3600">
                <a:solidFill>
                  <a:srgbClr val="1B1B1B"/>
                </a:solidFill>
                <a:highlight>
                  <a:srgbClr val="FFFFFF"/>
                </a:highlight>
                <a:latin typeface="Quattrocento Sans"/>
                <a:ea typeface="Quattrocento Sans"/>
                <a:cs typeface="Quattrocento Sans"/>
                <a:sym typeface="Quattrocento Sans"/>
              </a:rPr>
              <a:t>Prioritization of Test Cases: Ưu tiên cho trường hợp thử nghiệm.</a:t>
            </a:r>
            <a:endParaRPr sz="3600">
              <a:solidFill>
                <a:srgbClr val="1B1B1B"/>
              </a:solidFill>
              <a:highlight>
                <a:srgbClr val="FFFFFF"/>
              </a:highlight>
              <a:latin typeface="Quattrocento Sans"/>
              <a:ea typeface="Quattrocento Sans"/>
              <a:cs typeface="Quattrocento Sans"/>
              <a:sym typeface="Quattrocento Sans"/>
            </a:endParaRPr>
          </a:p>
        </p:txBody>
      </p:sp>
      <p:sp>
        <p:nvSpPr>
          <p:cNvPr id="698" name="Google Shape;698;g11581faaf7a_0_0"/>
          <p:cNvSpPr txBox="1"/>
          <p:nvPr/>
        </p:nvSpPr>
        <p:spPr>
          <a:xfrm>
            <a:off x="682075" y="70090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Phương pháp </a:t>
            </a:r>
            <a:r>
              <a:rPr lang="en-US" sz="4000">
                <a:solidFill>
                  <a:srgbClr val="333333"/>
                </a:solidFill>
                <a:latin typeface="Quattrocento Sans"/>
                <a:ea typeface="Quattrocento Sans"/>
                <a:cs typeface="Quattrocento Sans"/>
                <a:sym typeface="Quattrocento Sans"/>
              </a:rPr>
              <a:t>Kiểm thử hồi quy</a:t>
            </a:r>
            <a:endParaRPr sz="4000">
              <a:solidFill>
                <a:schemeClr val="dk1"/>
              </a:solidFill>
              <a:latin typeface="Quattrocento Sans"/>
              <a:ea typeface="Quattrocento Sans"/>
              <a:cs typeface="Quattrocento Sans"/>
              <a:sym typeface="Quattrocento Sans"/>
            </a:endParaRPr>
          </a:p>
        </p:txBody>
      </p:sp>
      <p:pic>
        <p:nvPicPr>
          <p:cNvPr id="699" name="Google Shape;699;g11581faaf7a_0_0"/>
          <p:cNvPicPr preferRelativeResize="0"/>
          <p:nvPr/>
        </p:nvPicPr>
        <p:blipFill>
          <a:blip r:embed="rId3">
            <a:alphaModFix/>
          </a:blip>
          <a:stretch>
            <a:fillRect/>
          </a:stretch>
        </p:blipFill>
        <p:spPr>
          <a:xfrm>
            <a:off x="7458300" y="3563801"/>
            <a:ext cx="4407375" cy="3142950"/>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97">
                                            <p:txEl>
                                              <p:pRg end="0" st="0"/>
                                            </p:txEl>
                                          </p:spTgt>
                                        </p:tgtEl>
                                        <p:attrNameLst>
                                          <p:attrName>style.visibility</p:attrName>
                                        </p:attrNameLst>
                                      </p:cBhvr>
                                      <p:to>
                                        <p:strVal val="visible"/>
                                      </p:to>
                                    </p:set>
                                    <p:anim calcmode="lin" valueType="num">
                                      <p:cBhvr additive="base">
                                        <p:cTn dur="1000"/>
                                        <p:tgtEl>
                                          <p:spTgt spid="697">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97">
                                            <p:txEl>
                                              <p:pRg end="1" st="1"/>
                                            </p:txEl>
                                          </p:spTgt>
                                        </p:tgtEl>
                                        <p:attrNameLst>
                                          <p:attrName>style.visibility</p:attrName>
                                        </p:attrNameLst>
                                      </p:cBhvr>
                                      <p:to>
                                        <p:strVal val="visible"/>
                                      </p:to>
                                    </p:set>
                                    <p:anim calcmode="lin" valueType="num">
                                      <p:cBhvr additive="base">
                                        <p:cTn dur="1000"/>
                                        <p:tgtEl>
                                          <p:spTgt spid="697">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97">
                                            <p:txEl>
                                              <p:pRg end="2" st="2"/>
                                            </p:txEl>
                                          </p:spTgt>
                                        </p:tgtEl>
                                        <p:attrNameLst>
                                          <p:attrName>style.visibility</p:attrName>
                                        </p:attrNameLst>
                                      </p:cBhvr>
                                      <p:to>
                                        <p:strVal val="visible"/>
                                      </p:to>
                                    </p:set>
                                    <p:anim calcmode="lin" valueType="num">
                                      <p:cBhvr additive="base">
                                        <p:cTn dur="1000"/>
                                        <p:tgtEl>
                                          <p:spTgt spid="697">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g114ea7bb3ce_0_202"/>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regression testing</a:t>
            </a:r>
            <a:endParaRPr/>
          </a:p>
        </p:txBody>
      </p:sp>
      <p:sp>
        <p:nvSpPr>
          <p:cNvPr id="705" name="Google Shape;705;g114ea7bb3ce_0_202"/>
          <p:cNvSpPr txBox="1"/>
          <p:nvPr/>
        </p:nvSpPr>
        <p:spPr>
          <a:xfrm>
            <a:off x="617100" y="93715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Ví dụ kiểm thử </a:t>
            </a:r>
            <a:r>
              <a:rPr lang="en-US" sz="4000">
                <a:solidFill>
                  <a:srgbClr val="333333"/>
                </a:solidFill>
                <a:latin typeface="Quattrocento Sans"/>
                <a:ea typeface="Quattrocento Sans"/>
                <a:cs typeface="Quattrocento Sans"/>
                <a:sym typeface="Quattrocento Sans"/>
              </a:rPr>
              <a:t>hồi quy</a:t>
            </a:r>
            <a:endParaRPr sz="4000">
              <a:solidFill>
                <a:schemeClr val="dk1"/>
              </a:solidFill>
              <a:latin typeface="Quattrocento Sans"/>
              <a:ea typeface="Quattrocento Sans"/>
              <a:cs typeface="Quattrocento Sans"/>
              <a:sym typeface="Quattrocento Sans"/>
            </a:endParaRPr>
          </a:p>
        </p:txBody>
      </p:sp>
      <p:sp>
        <p:nvSpPr>
          <p:cNvPr id="706" name="Google Shape;706;g114ea7bb3ce_0_202"/>
          <p:cNvSpPr txBox="1"/>
          <p:nvPr/>
        </p:nvSpPr>
        <p:spPr>
          <a:xfrm>
            <a:off x="817275" y="1737550"/>
            <a:ext cx="11222100" cy="535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700"/>
              </a:spcBef>
              <a:spcAft>
                <a:spcPts val="0"/>
              </a:spcAft>
              <a:buNone/>
            </a:pPr>
            <a:r>
              <a:rPr lang="en-US" sz="3550">
                <a:solidFill>
                  <a:srgbClr val="1B1B1B"/>
                </a:solidFill>
                <a:latin typeface="Quattrocento Sans"/>
                <a:ea typeface="Quattrocento Sans"/>
                <a:cs typeface="Quattrocento Sans"/>
                <a:sym typeface="Quattrocento Sans"/>
              </a:rPr>
              <a:t>Ví dụ 1: Khi chức năng phần mềm được thay đổi</a:t>
            </a:r>
            <a:endParaRPr sz="3550">
              <a:solidFill>
                <a:srgbClr val="1B1B1B"/>
              </a:solidFill>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1100"/>
              <a:buFont typeface="Arial"/>
              <a:buNone/>
            </a:pPr>
            <a:r>
              <a:rPr lang="en-US" sz="3400">
                <a:latin typeface="Quattrocento Sans"/>
                <a:ea typeface="Quattrocento Sans"/>
                <a:cs typeface="Quattrocento Sans"/>
                <a:sym typeface="Quattrocento Sans"/>
              </a:rPr>
              <a:t>Giả sử có một ứng dụng quản lý sinh viên, phần mềm này có chức năng thêm, sửa, xóa sinh viên và tất cả các tính năng này đang hoạt động bình thường. Tuy nhiên khách hàng muốn thay đổi nút xóa thành </a:t>
            </a:r>
            <a:r>
              <a:rPr lang="en-US" sz="3400">
                <a:latin typeface="Quattrocento Sans"/>
                <a:ea typeface="Quattrocento Sans"/>
                <a:cs typeface="Quattrocento Sans"/>
                <a:sym typeface="Quattrocento Sans"/>
              </a:rPr>
              <a:t>toggle</a:t>
            </a:r>
            <a:r>
              <a:rPr lang="en-US" sz="3400">
                <a:latin typeface="Quattrocento Sans"/>
                <a:ea typeface="Quattrocento Sans"/>
                <a:cs typeface="Quattrocento Sans"/>
                <a:sym typeface="Quattrocento Sans"/>
              </a:rPr>
              <a:t> để </a:t>
            </a:r>
            <a:r>
              <a:rPr lang="en-US" sz="3400">
                <a:latin typeface="Quattrocento Sans"/>
                <a:ea typeface="Quattrocento Sans"/>
                <a:cs typeface="Quattrocento Sans"/>
                <a:sym typeface="Quattrocento Sans"/>
              </a:rPr>
              <a:t>enable</a:t>
            </a:r>
            <a:r>
              <a:rPr lang="en-US" sz="3400">
                <a:latin typeface="Quattrocento Sans"/>
                <a:ea typeface="Quattrocento Sans"/>
                <a:cs typeface="Quattrocento Sans"/>
                <a:sym typeface="Quattrocento Sans"/>
              </a:rPr>
              <a:t> hoặc disable sinh viên. Việc thay đổi tính năng này phải được kiểm thử để đảm bảo rằng tính năng được thay đổi hoạt động bình thường và tất cả các tính năng cũ cũng được hoạt động bình thường. Quá trình này được gọi là kiểm thử hồi quy</a:t>
            </a:r>
            <a:endParaRPr sz="3400">
              <a:solidFill>
                <a:srgbClr val="1B1B1B"/>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sz="2300">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g114ea7bb3ce_0_209"/>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regression testing</a:t>
            </a:r>
            <a:endParaRPr/>
          </a:p>
        </p:txBody>
      </p:sp>
      <p:sp>
        <p:nvSpPr>
          <p:cNvPr id="712" name="Google Shape;712;g114ea7bb3ce_0_209"/>
          <p:cNvSpPr txBox="1"/>
          <p:nvPr/>
        </p:nvSpPr>
        <p:spPr>
          <a:xfrm>
            <a:off x="617100" y="93715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Ví dụ kiểm thử hồi quy</a:t>
            </a:r>
            <a:endParaRPr sz="4000">
              <a:solidFill>
                <a:schemeClr val="dk1"/>
              </a:solidFill>
              <a:latin typeface="Quattrocento Sans"/>
              <a:ea typeface="Quattrocento Sans"/>
              <a:cs typeface="Quattrocento Sans"/>
              <a:sym typeface="Quattrocento Sans"/>
            </a:endParaRPr>
          </a:p>
        </p:txBody>
      </p:sp>
      <p:sp>
        <p:nvSpPr>
          <p:cNvPr id="713" name="Google Shape;713;g114ea7bb3ce_0_209"/>
          <p:cNvSpPr txBox="1"/>
          <p:nvPr/>
        </p:nvSpPr>
        <p:spPr>
          <a:xfrm>
            <a:off x="817275" y="1527950"/>
            <a:ext cx="11061300" cy="601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latin typeface="Quattrocento Sans"/>
                <a:ea typeface="Quattrocento Sans"/>
                <a:cs typeface="Quattrocento Sans"/>
                <a:sym typeface="Quattrocento Sans"/>
              </a:rPr>
              <a:t>Ví dụ 2: Khi thêm 1 tính năng mới vào ứng dụng</a:t>
            </a:r>
            <a:endParaRPr sz="3600">
              <a:latin typeface="Quattrocento Sans"/>
              <a:ea typeface="Quattrocento Sans"/>
              <a:cs typeface="Quattrocento Sans"/>
              <a:sym typeface="Quattrocento Sans"/>
            </a:endParaRPr>
          </a:p>
          <a:p>
            <a:pPr indent="-457200" lvl="0" marL="91440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Phần mềm ứng dụng luôn luôn được cải tiến thêm các tính năng mới để đáp ứng nhu cầu của người dùng. Chính vì thế khi một chức năng mới được thêm vào phần mềm đã được phát triển chúng ta cũng cần thực hiện kiểm thử hồi quy trên toàn bộ ứng dụng để đảm bảo rằng việc thêm chức năng mới đó không làm ảnh hưởng đến các chức năng cũ đã được phát triển.</a:t>
            </a:r>
            <a:endParaRPr sz="3600">
              <a:solidFill>
                <a:srgbClr val="1B1B1B"/>
              </a:solidFill>
              <a:latin typeface="Quattrocento Sans"/>
              <a:ea typeface="Quattrocento Sans"/>
              <a:cs typeface="Quattrocento Sans"/>
              <a:sym typeface="Quattrocento Sans"/>
            </a:endParaRPr>
          </a:p>
          <a:p>
            <a:pPr indent="0" lvl="0" marL="0" rtl="0" algn="l">
              <a:lnSpc>
                <a:spcPct val="115000"/>
              </a:lnSpc>
              <a:spcBef>
                <a:spcPts val="700"/>
              </a:spcBef>
              <a:spcAft>
                <a:spcPts val="0"/>
              </a:spcAft>
              <a:buNone/>
            </a:pPr>
            <a:r>
              <a:t/>
            </a:r>
            <a:endParaRPr sz="2250">
              <a:solidFill>
                <a:srgbClr val="1B1B1B"/>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sz="2300">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g114ea7bb3ce_0_21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regression testing</a:t>
            </a:r>
            <a:endParaRPr/>
          </a:p>
        </p:txBody>
      </p:sp>
      <p:sp>
        <p:nvSpPr>
          <p:cNvPr id="719" name="Google Shape;719;g114ea7bb3ce_0_216"/>
          <p:cNvSpPr txBox="1"/>
          <p:nvPr/>
        </p:nvSpPr>
        <p:spPr>
          <a:xfrm>
            <a:off x="617100" y="93715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Ví dụ kiểm thử hồi quy</a:t>
            </a:r>
            <a:endParaRPr sz="4000">
              <a:solidFill>
                <a:schemeClr val="dk1"/>
              </a:solidFill>
              <a:latin typeface="Quattrocento Sans"/>
              <a:ea typeface="Quattrocento Sans"/>
              <a:cs typeface="Quattrocento Sans"/>
              <a:sym typeface="Quattrocento Sans"/>
            </a:endParaRPr>
          </a:p>
        </p:txBody>
      </p:sp>
      <p:sp>
        <p:nvSpPr>
          <p:cNvPr id="720" name="Google Shape;720;g114ea7bb3ce_0_216"/>
          <p:cNvSpPr txBox="1"/>
          <p:nvPr/>
        </p:nvSpPr>
        <p:spPr>
          <a:xfrm>
            <a:off x="726250" y="1737550"/>
            <a:ext cx="10965300" cy="620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latin typeface="Quattrocento Sans"/>
                <a:ea typeface="Quattrocento Sans"/>
                <a:cs typeface="Quattrocento Sans"/>
                <a:sym typeface="Quattrocento Sans"/>
              </a:rPr>
              <a:t>Ví dụ 3: Khi developer fix bug</a:t>
            </a:r>
            <a:endParaRPr sz="3600">
              <a:latin typeface="Quattrocento Sans"/>
              <a:ea typeface="Quattrocento Sans"/>
              <a:cs typeface="Quattrocento Sans"/>
              <a:sym typeface="Quattrocento Sans"/>
            </a:endParaRPr>
          </a:p>
          <a:p>
            <a:pPr indent="-457200" lvl="0" marL="91440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Trong quá trình fix bug có thể developer fix được bug của chức năng A nhưng chức năng B có liên quan đến chức năng A lại bị lỗi nào đó do quá trình sửa code gây ra. Chính vì vậy khi developer thực hiện fix bug chúng ta sẽ </a:t>
            </a:r>
            <a:r>
              <a:rPr b="1" lang="en-US" sz="3600">
                <a:latin typeface="Quattrocento Sans"/>
                <a:ea typeface="Quattrocento Sans"/>
                <a:cs typeface="Quattrocento Sans"/>
                <a:sym typeface="Quattrocento Sans"/>
              </a:rPr>
              <a:t>Retest</a:t>
            </a:r>
            <a:r>
              <a:rPr b="1" lang="en-US" sz="3600">
                <a:latin typeface="Quattrocento Sans"/>
                <a:ea typeface="Quattrocento Sans"/>
                <a:cs typeface="Quattrocento Sans"/>
                <a:sym typeface="Quattrocento Sans"/>
              </a:rPr>
              <a:t> </a:t>
            </a:r>
            <a:r>
              <a:rPr lang="en-US" sz="3600">
                <a:latin typeface="Quattrocento Sans"/>
                <a:ea typeface="Quattrocento Sans"/>
                <a:cs typeface="Quattrocento Sans"/>
                <a:sym typeface="Quattrocento Sans"/>
              </a:rPr>
              <a:t>lại chức năng A và thực hiện </a:t>
            </a:r>
            <a:r>
              <a:rPr b="1" lang="en-US" sz="3600">
                <a:latin typeface="Quattrocento Sans"/>
                <a:ea typeface="Quattrocento Sans"/>
                <a:cs typeface="Quattrocento Sans"/>
                <a:sym typeface="Quattrocento Sans"/>
              </a:rPr>
              <a:t>Regression test</a:t>
            </a:r>
            <a:r>
              <a:rPr lang="en-US" sz="3600">
                <a:latin typeface="Quattrocento Sans"/>
                <a:ea typeface="Quattrocento Sans"/>
                <a:cs typeface="Quattrocento Sans"/>
                <a:sym typeface="Quattrocento Sans"/>
              </a:rPr>
              <a:t> chức năng B để đảm bảo các chức năng của hệ thống vẫn hoạt động tốt.</a:t>
            </a:r>
            <a:endParaRPr sz="3600">
              <a:solidFill>
                <a:srgbClr val="1B1B1B"/>
              </a:solidFill>
              <a:latin typeface="Quattrocento Sans"/>
              <a:ea typeface="Quattrocento Sans"/>
              <a:cs typeface="Quattrocento Sans"/>
              <a:sym typeface="Quattrocento Sans"/>
            </a:endParaRPr>
          </a:p>
          <a:p>
            <a:pPr indent="0" lvl="0" marL="0" rtl="0" algn="l">
              <a:lnSpc>
                <a:spcPct val="115000"/>
              </a:lnSpc>
              <a:spcBef>
                <a:spcPts val="2000"/>
              </a:spcBef>
              <a:spcAft>
                <a:spcPts val="0"/>
              </a:spcAft>
              <a:buNone/>
            </a:pPr>
            <a:r>
              <a:t/>
            </a:r>
            <a:endParaRPr sz="2750">
              <a:solidFill>
                <a:srgbClr val="1B1B1B"/>
              </a:solidFill>
              <a:latin typeface="Quattrocento Sans"/>
              <a:ea typeface="Quattrocento Sans"/>
              <a:cs typeface="Quattrocento Sans"/>
              <a:sym typeface="Quattrocento Sans"/>
            </a:endParaRPr>
          </a:p>
          <a:p>
            <a:pPr indent="0" lvl="0" marL="0" rtl="0" algn="l">
              <a:lnSpc>
                <a:spcPct val="115000"/>
              </a:lnSpc>
              <a:spcBef>
                <a:spcPts val="700"/>
              </a:spcBef>
              <a:spcAft>
                <a:spcPts val="0"/>
              </a:spcAft>
              <a:buNone/>
            </a:pPr>
            <a:r>
              <a:t/>
            </a:r>
            <a:endParaRPr sz="2250">
              <a:solidFill>
                <a:srgbClr val="1B1B1B"/>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sz="2300">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g114ea7bb3ce_0_184"/>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regression</a:t>
            </a:r>
            <a:r>
              <a:rPr lang="en-US"/>
              <a:t> testing</a:t>
            </a:r>
            <a:endParaRPr/>
          </a:p>
        </p:txBody>
      </p:sp>
      <p:sp>
        <p:nvSpPr>
          <p:cNvPr id="726" name="Google Shape;726;g114ea7bb3ce_0_184"/>
          <p:cNvSpPr txBox="1"/>
          <p:nvPr/>
        </p:nvSpPr>
        <p:spPr>
          <a:xfrm>
            <a:off x="261175" y="1498025"/>
            <a:ext cx="11400000" cy="5360100"/>
          </a:xfrm>
          <a:prstGeom prst="rect">
            <a:avLst/>
          </a:prstGeom>
          <a:noFill/>
          <a:ln>
            <a:noFill/>
          </a:ln>
        </p:spPr>
        <p:txBody>
          <a:bodyPr anchorCtr="0" anchor="t" bIns="45700" lIns="91425" spcFirstLastPara="1" rIns="91425" wrap="square" tIns="45700">
            <a:noAutofit/>
          </a:bodyPr>
          <a:lstStyle/>
          <a:p>
            <a:pPr indent="-387350" lvl="1" marL="1200150" rtl="0" algn="l">
              <a:spcBef>
                <a:spcPts val="500"/>
              </a:spcBef>
              <a:spcAft>
                <a:spcPts val="0"/>
              </a:spcAft>
              <a:buClr>
                <a:srgbClr val="FF5A33"/>
              </a:buClr>
              <a:buSzPts val="4000"/>
              <a:buFont typeface="Quattrocento Sans"/>
              <a:buChar char="❖"/>
            </a:pPr>
            <a:r>
              <a:rPr lang="en-US" sz="4000">
                <a:solidFill>
                  <a:srgbClr val="414141"/>
                </a:solidFill>
                <a:latin typeface="Quattrocento Sans"/>
                <a:ea typeface="Quattrocento Sans"/>
                <a:cs typeface="Quattrocento Sans"/>
                <a:sym typeface="Quattrocento Sans"/>
              </a:rPr>
              <a:t>Tài liệu đặc tả</a:t>
            </a:r>
            <a:endParaRPr sz="4000">
              <a:solidFill>
                <a:srgbClr val="414141"/>
              </a:solidFill>
              <a:latin typeface="Quattrocento Sans"/>
              <a:ea typeface="Quattrocento Sans"/>
              <a:cs typeface="Quattrocento Sans"/>
              <a:sym typeface="Quattrocento Sans"/>
            </a:endParaRPr>
          </a:p>
          <a:p>
            <a:pPr indent="-361950" lvl="1" marL="1200150" rtl="0" algn="l">
              <a:spcBef>
                <a:spcPts val="0"/>
              </a:spcBef>
              <a:spcAft>
                <a:spcPts val="0"/>
              </a:spcAft>
              <a:buClr>
                <a:srgbClr val="FF5A33"/>
              </a:buClr>
              <a:buSzPts val="3600"/>
              <a:buFont typeface="Noto Sans Symbols"/>
              <a:buChar char="❖"/>
            </a:pPr>
            <a:r>
              <a:rPr lang="en-US" sz="4000">
                <a:solidFill>
                  <a:srgbClr val="414141"/>
                </a:solidFill>
                <a:latin typeface="Quattrocento Sans"/>
                <a:ea typeface="Quattrocento Sans"/>
                <a:cs typeface="Quattrocento Sans"/>
                <a:sym typeface="Quattrocento Sans"/>
              </a:rPr>
              <a:t>Testcase</a:t>
            </a:r>
            <a:endParaRPr sz="3900">
              <a:solidFill>
                <a:schemeClr val="dk1"/>
              </a:solidFill>
              <a:latin typeface="Quattrocento Sans"/>
              <a:ea typeface="Quattrocento Sans"/>
              <a:cs typeface="Quattrocento Sans"/>
              <a:sym typeface="Quattrocento Sans"/>
            </a:endParaRPr>
          </a:p>
          <a:p>
            <a:pPr indent="-412750" lvl="0" marL="800100" rtl="0" algn="l">
              <a:spcBef>
                <a:spcPts val="0"/>
              </a:spcBef>
              <a:spcAft>
                <a:spcPts val="0"/>
              </a:spcAft>
              <a:buClr>
                <a:srgbClr val="FF5A33"/>
              </a:buClr>
              <a:buSzPts val="3900"/>
              <a:buFont typeface="Noto Sans Symbols"/>
              <a:buChar char="❑"/>
            </a:pPr>
            <a:r>
              <a:rPr lang="en-US" sz="3900">
                <a:solidFill>
                  <a:srgbClr val="333333"/>
                </a:solidFill>
                <a:latin typeface="Quattrocento Sans"/>
                <a:ea typeface="Quattrocento Sans"/>
                <a:cs typeface="Quattrocento Sans"/>
                <a:sym typeface="Quattrocento Sans"/>
              </a:rPr>
              <a:t>Đối tượng kiểm thử </a:t>
            </a:r>
            <a:r>
              <a:rPr lang="en-US" sz="3900">
                <a:solidFill>
                  <a:srgbClr val="333333"/>
                </a:solidFill>
                <a:latin typeface="Quattrocento Sans"/>
                <a:ea typeface="Quattrocento Sans"/>
                <a:cs typeface="Quattrocento Sans"/>
                <a:sym typeface="Quattrocento Sans"/>
              </a:rPr>
              <a:t>hồi quy</a:t>
            </a:r>
            <a:endParaRPr sz="3900">
              <a:solidFill>
                <a:srgbClr val="333333"/>
              </a:solidFill>
              <a:latin typeface="Quattrocento Sans"/>
              <a:ea typeface="Quattrocento Sans"/>
              <a:cs typeface="Quattrocento Sans"/>
              <a:sym typeface="Quattrocento Sans"/>
            </a:endParaRPr>
          </a:p>
          <a:p>
            <a:pPr indent="-381000" lvl="1" marL="1200150" rtl="0" algn="l">
              <a:spcBef>
                <a:spcPts val="0"/>
              </a:spcBef>
              <a:spcAft>
                <a:spcPts val="0"/>
              </a:spcAft>
              <a:buClr>
                <a:srgbClr val="FF5A33"/>
              </a:buClr>
              <a:buSzPts val="3900"/>
              <a:buFont typeface="Noto Sans Symbols"/>
              <a:buChar char="❖"/>
            </a:pPr>
            <a:r>
              <a:rPr lang="en-US" sz="3900">
                <a:solidFill>
                  <a:srgbClr val="333333"/>
                </a:solidFill>
                <a:latin typeface="Quattrocento Sans"/>
                <a:ea typeface="Quattrocento Sans"/>
                <a:cs typeface="Quattrocento Sans"/>
                <a:sym typeface="Quattrocento Sans"/>
              </a:rPr>
              <a:t>T</a:t>
            </a:r>
            <a:r>
              <a:rPr lang="en-US" sz="3900">
                <a:solidFill>
                  <a:srgbClr val="414141"/>
                </a:solidFill>
                <a:latin typeface="Quattrocento Sans"/>
                <a:ea typeface="Quattrocento Sans"/>
                <a:cs typeface="Quattrocento Sans"/>
                <a:sym typeface="Quattrocento Sans"/>
              </a:rPr>
              <a:t>hay đổi trong yêu cầu và source code được sửa đổi theo yêu cầu</a:t>
            </a:r>
            <a:endParaRPr sz="3900">
              <a:solidFill>
                <a:srgbClr val="414141"/>
              </a:solidFill>
              <a:latin typeface="Quattrocento Sans"/>
              <a:ea typeface="Quattrocento Sans"/>
              <a:cs typeface="Quattrocento Sans"/>
              <a:sym typeface="Quattrocento Sans"/>
            </a:endParaRPr>
          </a:p>
          <a:p>
            <a:pPr indent="-381000" lvl="1" marL="1200150" rtl="0" algn="l">
              <a:spcBef>
                <a:spcPts val="0"/>
              </a:spcBef>
              <a:spcAft>
                <a:spcPts val="0"/>
              </a:spcAft>
              <a:buClr>
                <a:srgbClr val="FF5A33"/>
              </a:buClr>
              <a:buSzPts val="3900"/>
              <a:buFont typeface="Noto Sans Symbols"/>
              <a:buChar char="❖"/>
            </a:pPr>
            <a:r>
              <a:rPr lang="en-US" sz="3900">
                <a:solidFill>
                  <a:srgbClr val="414141"/>
                </a:solidFill>
                <a:latin typeface="Quattrocento Sans"/>
                <a:ea typeface="Quattrocento Sans"/>
                <a:cs typeface="Quattrocento Sans"/>
                <a:sym typeface="Quattrocento Sans"/>
              </a:rPr>
              <a:t>Tính năng mới được thêm vào phần mềm</a:t>
            </a:r>
            <a:endParaRPr sz="3900">
              <a:solidFill>
                <a:srgbClr val="414141"/>
              </a:solidFill>
              <a:latin typeface="Quattrocento Sans"/>
              <a:ea typeface="Quattrocento Sans"/>
              <a:cs typeface="Quattrocento Sans"/>
              <a:sym typeface="Quattrocento Sans"/>
            </a:endParaRPr>
          </a:p>
          <a:p>
            <a:pPr indent="-381000" lvl="1" marL="1200150" rtl="0" algn="l">
              <a:spcBef>
                <a:spcPts val="0"/>
              </a:spcBef>
              <a:spcAft>
                <a:spcPts val="0"/>
              </a:spcAft>
              <a:buClr>
                <a:srgbClr val="FF5A33"/>
              </a:buClr>
              <a:buSzPts val="3900"/>
              <a:buFont typeface="Noto Sans Symbols"/>
              <a:buChar char="❖"/>
            </a:pPr>
            <a:r>
              <a:rPr lang="en-US" sz="3900">
                <a:solidFill>
                  <a:srgbClr val="414141"/>
                </a:solidFill>
                <a:latin typeface="Quattrocento Sans"/>
                <a:ea typeface="Quattrocento Sans"/>
                <a:cs typeface="Quattrocento Sans"/>
                <a:sym typeface="Quattrocento Sans"/>
              </a:rPr>
              <a:t>Sửa lỗi</a:t>
            </a:r>
            <a:endParaRPr sz="3900">
              <a:solidFill>
                <a:srgbClr val="414141"/>
              </a:solidFill>
              <a:latin typeface="Quattrocento Sans"/>
              <a:ea typeface="Quattrocento Sans"/>
              <a:cs typeface="Quattrocento Sans"/>
              <a:sym typeface="Quattrocento Sans"/>
            </a:endParaRPr>
          </a:p>
          <a:p>
            <a:pPr indent="-381000" lvl="1" marL="1200150" rtl="0" algn="l">
              <a:spcBef>
                <a:spcPts val="0"/>
              </a:spcBef>
              <a:spcAft>
                <a:spcPts val="0"/>
              </a:spcAft>
              <a:buClr>
                <a:srgbClr val="FF5A33"/>
              </a:buClr>
              <a:buSzPts val="3900"/>
              <a:buFont typeface="Noto Sans Symbols"/>
              <a:buChar char="❖"/>
            </a:pPr>
            <a:r>
              <a:rPr lang="en-US" sz="3900">
                <a:solidFill>
                  <a:srgbClr val="414141"/>
                </a:solidFill>
                <a:latin typeface="Quattrocento Sans"/>
                <a:ea typeface="Quattrocento Sans"/>
                <a:cs typeface="Quattrocento Sans"/>
                <a:sym typeface="Quattrocento Sans"/>
              </a:rPr>
              <a:t>Khắc phục sự cố hiệu suất</a:t>
            </a:r>
            <a:endParaRPr sz="3900">
              <a:solidFill>
                <a:srgbClr val="414141"/>
              </a:solidFill>
              <a:latin typeface="Quattrocento Sans"/>
              <a:ea typeface="Quattrocento Sans"/>
              <a:cs typeface="Quattrocento Sans"/>
              <a:sym typeface="Quattrocento Sans"/>
            </a:endParaRPr>
          </a:p>
        </p:txBody>
      </p:sp>
      <p:sp>
        <p:nvSpPr>
          <p:cNvPr id="727" name="Google Shape;727;g114ea7bb3ce_0_184"/>
          <p:cNvSpPr txBox="1"/>
          <p:nvPr/>
        </p:nvSpPr>
        <p:spPr>
          <a:xfrm>
            <a:off x="695825" y="70090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Cơ sở đầu vào để kiểm thử </a:t>
            </a:r>
            <a:r>
              <a:rPr lang="en-US" sz="4000">
                <a:solidFill>
                  <a:srgbClr val="333333"/>
                </a:solidFill>
                <a:latin typeface="Quattrocento Sans"/>
                <a:ea typeface="Quattrocento Sans"/>
                <a:cs typeface="Quattrocento Sans"/>
                <a:sym typeface="Quattrocento Sans"/>
              </a:rPr>
              <a:t>hồi quy</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26">
                                            <p:txEl>
                                              <p:pRg end="0" st="0"/>
                                            </p:txEl>
                                          </p:spTgt>
                                        </p:tgtEl>
                                        <p:attrNameLst>
                                          <p:attrName>style.visibility</p:attrName>
                                        </p:attrNameLst>
                                      </p:cBhvr>
                                      <p:to>
                                        <p:strVal val="visible"/>
                                      </p:to>
                                    </p:set>
                                    <p:anim calcmode="lin" valueType="num">
                                      <p:cBhvr additive="base">
                                        <p:cTn dur="1000"/>
                                        <p:tgtEl>
                                          <p:spTgt spid="726">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26">
                                            <p:txEl>
                                              <p:pRg end="1" st="1"/>
                                            </p:txEl>
                                          </p:spTgt>
                                        </p:tgtEl>
                                        <p:attrNameLst>
                                          <p:attrName>style.visibility</p:attrName>
                                        </p:attrNameLst>
                                      </p:cBhvr>
                                      <p:to>
                                        <p:strVal val="visible"/>
                                      </p:to>
                                    </p:set>
                                    <p:anim calcmode="lin" valueType="num">
                                      <p:cBhvr additive="base">
                                        <p:cTn dur="1000"/>
                                        <p:tgtEl>
                                          <p:spTgt spid="726">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26">
                                            <p:txEl>
                                              <p:pRg end="2" st="2"/>
                                            </p:txEl>
                                          </p:spTgt>
                                        </p:tgtEl>
                                        <p:attrNameLst>
                                          <p:attrName>style.visibility</p:attrName>
                                        </p:attrNameLst>
                                      </p:cBhvr>
                                      <p:to>
                                        <p:strVal val="visible"/>
                                      </p:to>
                                    </p:set>
                                    <p:anim calcmode="lin" valueType="num">
                                      <p:cBhvr additive="base">
                                        <p:cTn dur="1000"/>
                                        <p:tgtEl>
                                          <p:spTgt spid="726">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26">
                                            <p:txEl>
                                              <p:pRg end="3" st="3"/>
                                            </p:txEl>
                                          </p:spTgt>
                                        </p:tgtEl>
                                        <p:attrNameLst>
                                          <p:attrName>style.visibility</p:attrName>
                                        </p:attrNameLst>
                                      </p:cBhvr>
                                      <p:to>
                                        <p:strVal val="visible"/>
                                      </p:to>
                                    </p:set>
                                    <p:anim calcmode="lin" valueType="num">
                                      <p:cBhvr additive="base">
                                        <p:cTn dur="1000"/>
                                        <p:tgtEl>
                                          <p:spTgt spid="726">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26">
                                            <p:txEl>
                                              <p:pRg end="4" st="4"/>
                                            </p:txEl>
                                          </p:spTgt>
                                        </p:tgtEl>
                                        <p:attrNameLst>
                                          <p:attrName>style.visibility</p:attrName>
                                        </p:attrNameLst>
                                      </p:cBhvr>
                                      <p:to>
                                        <p:strVal val="visible"/>
                                      </p:to>
                                    </p:set>
                                    <p:anim calcmode="lin" valueType="num">
                                      <p:cBhvr additive="base">
                                        <p:cTn dur="1000"/>
                                        <p:tgtEl>
                                          <p:spTgt spid="726">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26">
                                            <p:txEl>
                                              <p:pRg end="5" st="5"/>
                                            </p:txEl>
                                          </p:spTgt>
                                        </p:tgtEl>
                                        <p:attrNameLst>
                                          <p:attrName>style.visibility</p:attrName>
                                        </p:attrNameLst>
                                      </p:cBhvr>
                                      <p:to>
                                        <p:strVal val="visible"/>
                                      </p:to>
                                    </p:set>
                                    <p:anim calcmode="lin" valueType="num">
                                      <p:cBhvr additive="base">
                                        <p:cTn dur="1000"/>
                                        <p:tgtEl>
                                          <p:spTgt spid="726">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26">
                                            <p:txEl>
                                              <p:pRg end="6" st="6"/>
                                            </p:txEl>
                                          </p:spTgt>
                                        </p:tgtEl>
                                        <p:attrNameLst>
                                          <p:attrName>style.visibility</p:attrName>
                                        </p:attrNameLst>
                                      </p:cBhvr>
                                      <p:to>
                                        <p:strVal val="visible"/>
                                      </p:to>
                                    </p:set>
                                    <p:anim calcmode="lin" valueType="num">
                                      <p:cBhvr additive="base">
                                        <p:cTn dur="1000"/>
                                        <p:tgtEl>
                                          <p:spTgt spid="726">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115053b2453_0_268"/>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component testing</a:t>
            </a:r>
            <a:endParaRPr/>
          </a:p>
        </p:txBody>
      </p:sp>
      <p:sp>
        <p:nvSpPr>
          <p:cNvPr id="166" name="Google Shape;166;g115053b2453_0_268"/>
          <p:cNvSpPr txBox="1"/>
          <p:nvPr/>
        </p:nvSpPr>
        <p:spPr>
          <a:xfrm>
            <a:off x="838350" y="1821275"/>
            <a:ext cx="11297400" cy="4968300"/>
          </a:xfrm>
          <a:prstGeom prst="rect">
            <a:avLst/>
          </a:prstGeom>
          <a:noFill/>
          <a:ln>
            <a:noFill/>
          </a:ln>
        </p:spPr>
        <p:txBody>
          <a:bodyPr anchorCtr="0" anchor="t" bIns="45700" lIns="91425" spcFirstLastPara="1" rIns="91425" wrap="square" tIns="45700">
            <a:noAutofit/>
          </a:bodyPr>
          <a:lstStyle/>
          <a:p>
            <a:pPr indent="0" lvl="0" marL="0" rtl="0" algn="l">
              <a:spcBef>
                <a:spcPts val="2400"/>
              </a:spcBef>
              <a:spcAft>
                <a:spcPts val="2400"/>
              </a:spcAft>
              <a:buNone/>
            </a:pPr>
            <a:r>
              <a:rPr lang="en-US" sz="3000">
                <a:solidFill>
                  <a:srgbClr val="333333"/>
                </a:solidFill>
                <a:highlight>
                  <a:srgbClr val="FFFFFF"/>
                </a:highlight>
              </a:rPr>
              <a:t>Tạo một class MathUtil ở </a:t>
            </a:r>
            <a:r>
              <a:rPr lang="en-US" sz="3000">
                <a:solidFill>
                  <a:srgbClr val="C7254E"/>
                </a:solidFill>
                <a:highlight>
                  <a:srgbClr val="F9F2F4"/>
                </a:highlight>
                <a:latin typeface="Courier New"/>
                <a:ea typeface="Courier New"/>
                <a:cs typeface="Courier New"/>
                <a:sym typeface="Courier New"/>
              </a:rPr>
              <a:t>..\src\main\java</a:t>
            </a:r>
            <a:endParaRPr sz="3000">
              <a:solidFill>
                <a:srgbClr val="262626"/>
              </a:solidFill>
              <a:latin typeface="Quattrocento Sans"/>
              <a:ea typeface="Quattrocento Sans"/>
              <a:cs typeface="Quattrocento Sans"/>
              <a:sym typeface="Quattrocento Sans"/>
            </a:endParaRPr>
          </a:p>
        </p:txBody>
      </p:sp>
      <p:sp>
        <p:nvSpPr>
          <p:cNvPr id="167" name="Google Shape;167;g115053b2453_0_268"/>
          <p:cNvSpPr txBox="1"/>
          <p:nvPr/>
        </p:nvSpPr>
        <p:spPr>
          <a:xfrm>
            <a:off x="617100" y="93715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Ví dụ Component Testing</a:t>
            </a:r>
            <a:endParaRPr sz="4000">
              <a:solidFill>
                <a:schemeClr val="dk1"/>
              </a:solidFill>
              <a:latin typeface="Quattrocento Sans"/>
              <a:ea typeface="Quattrocento Sans"/>
              <a:cs typeface="Quattrocento Sans"/>
              <a:sym typeface="Quattrocento Sans"/>
            </a:endParaRPr>
          </a:p>
        </p:txBody>
      </p:sp>
      <p:pic>
        <p:nvPicPr>
          <p:cNvPr id="168" name="Google Shape;168;g115053b2453_0_268"/>
          <p:cNvPicPr preferRelativeResize="0"/>
          <p:nvPr/>
        </p:nvPicPr>
        <p:blipFill>
          <a:blip r:embed="rId3">
            <a:alphaModFix/>
          </a:blip>
          <a:stretch>
            <a:fillRect/>
          </a:stretch>
        </p:blipFill>
        <p:spPr>
          <a:xfrm>
            <a:off x="1648888" y="2650050"/>
            <a:ext cx="8894226" cy="3084700"/>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g114ea7bb3ce_0_190"/>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regression</a:t>
            </a:r>
            <a:r>
              <a:rPr lang="en-US"/>
              <a:t> testing</a:t>
            </a:r>
            <a:endParaRPr/>
          </a:p>
        </p:txBody>
      </p:sp>
      <p:sp>
        <p:nvSpPr>
          <p:cNvPr id="733" name="Google Shape;733;g114ea7bb3ce_0_190"/>
          <p:cNvSpPr txBox="1"/>
          <p:nvPr/>
        </p:nvSpPr>
        <p:spPr>
          <a:xfrm>
            <a:off x="538875" y="1415650"/>
            <a:ext cx="11280900" cy="5282100"/>
          </a:xfrm>
          <a:prstGeom prst="rect">
            <a:avLst/>
          </a:prstGeom>
          <a:noFill/>
          <a:ln>
            <a:noFill/>
          </a:ln>
        </p:spPr>
        <p:txBody>
          <a:bodyPr anchorCtr="0" anchor="t" bIns="45700" lIns="91425" spcFirstLastPara="1" rIns="91425" wrap="square" tIns="45700">
            <a:noAutofit/>
          </a:bodyPr>
          <a:lstStyle/>
          <a:p>
            <a:pPr indent="-349250" lvl="1" marL="742950" rtl="0" algn="l">
              <a:lnSpc>
                <a:spcPct val="115000"/>
              </a:lnSpc>
              <a:spcBef>
                <a:spcPts val="1400"/>
              </a:spcBef>
              <a:spcAft>
                <a:spcPts val="0"/>
              </a:spcAft>
              <a:buClr>
                <a:srgbClr val="FF5A33"/>
              </a:buClr>
              <a:buSzPts val="3400"/>
              <a:buFont typeface="Quattrocento Sans"/>
              <a:buChar char="❖"/>
            </a:pPr>
            <a:r>
              <a:rPr lang="en-US" sz="3400">
                <a:solidFill>
                  <a:srgbClr val="333333"/>
                </a:solidFill>
                <a:latin typeface="Quattrocento Sans"/>
                <a:ea typeface="Quattrocento Sans"/>
                <a:cs typeface="Quattrocento Sans"/>
                <a:sym typeface="Quattrocento Sans"/>
              </a:rPr>
              <a:t>Dễ dàng thực hiện việc test</a:t>
            </a:r>
            <a:endParaRPr sz="3400">
              <a:solidFill>
                <a:srgbClr val="333333"/>
              </a:solidFill>
              <a:latin typeface="Quattrocento Sans"/>
              <a:ea typeface="Quattrocento Sans"/>
              <a:cs typeface="Quattrocento Sans"/>
              <a:sym typeface="Quattrocento Sans"/>
            </a:endParaRPr>
          </a:p>
          <a:p>
            <a:pPr indent="-349250" lvl="1" marL="742950" rtl="0" algn="l">
              <a:lnSpc>
                <a:spcPct val="115000"/>
              </a:lnSpc>
              <a:spcBef>
                <a:spcPts val="0"/>
              </a:spcBef>
              <a:spcAft>
                <a:spcPts val="0"/>
              </a:spcAft>
              <a:buClr>
                <a:srgbClr val="FF5A33"/>
              </a:buClr>
              <a:buSzPts val="3400"/>
              <a:buFont typeface="Quattrocento Sans"/>
              <a:buChar char="❖"/>
            </a:pPr>
            <a:r>
              <a:rPr lang="en-US" sz="3400">
                <a:solidFill>
                  <a:srgbClr val="333333"/>
                </a:solidFill>
                <a:latin typeface="Quattrocento Sans"/>
                <a:ea typeface="Quattrocento Sans"/>
                <a:cs typeface="Quattrocento Sans"/>
                <a:sym typeface="Quattrocento Sans"/>
              </a:rPr>
              <a:t>Các lỗi sẽ được nhận diện trong giai đoạn đầu</a:t>
            </a:r>
            <a:endParaRPr sz="3400">
              <a:solidFill>
                <a:srgbClr val="333333"/>
              </a:solidFill>
              <a:latin typeface="Quattrocento Sans"/>
              <a:ea typeface="Quattrocento Sans"/>
              <a:cs typeface="Quattrocento Sans"/>
              <a:sym typeface="Quattrocento Sans"/>
            </a:endParaRPr>
          </a:p>
          <a:p>
            <a:pPr indent="-349250" lvl="1" marL="742950" rtl="0" algn="l">
              <a:lnSpc>
                <a:spcPct val="115000"/>
              </a:lnSpc>
              <a:spcBef>
                <a:spcPts val="0"/>
              </a:spcBef>
              <a:spcAft>
                <a:spcPts val="0"/>
              </a:spcAft>
              <a:buClr>
                <a:srgbClr val="FF5A33"/>
              </a:buClr>
              <a:buSzPts val="3400"/>
              <a:buFont typeface="Quattrocento Sans"/>
              <a:buChar char="❖"/>
            </a:pPr>
            <a:r>
              <a:rPr lang="en-US" sz="3400">
                <a:solidFill>
                  <a:srgbClr val="333333"/>
                </a:solidFill>
                <a:latin typeface="Quattrocento Sans"/>
                <a:ea typeface="Quattrocento Sans"/>
                <a:cs typeface="Quattrocento Sans"/>
                <a:sym typeface="Quattrocento Sans"/>
              </a:rPr>
              <a:t>Cải thiện chất lượng của hệ thống</a:t>
            </a:r>
            <a:endParaRPr sz="3400">
              <a:solidFill>
                <a:srgbClr val="333333"/>
              </a:solidFill>
              <a:latin typeface="Quattrocento Sans"/>
              <a:ea typeface="Quattrocento Sans"/>
              <a:cs typeface="Quattrocento Sans"/>
              <a:sym typeface="Quattrocento Sans"/>
            </a:endParaRPr>
          </a:p>
          <a:p>
            <a:pPr indent="-349250" lvl="1" marL="742950" rtl="0" algn="l">
              <a:lnSpc>
                <a:spcPct val="115000"/>
              </a:lnSpc>
              <a:spcBef>
                <a:spcPts val="0"/>
              </a:spcBef>
              <a:spcAft>
                <a:spcPts val="0"/>
              </a:spcAft>
              <a:buClr>
                <a:srgbClr val="FF5A33"/>
              </a:buClr>
              <a:buSzPts val="3400"/>
              <a:buFont typeface="Quattrocento Sans"/>
              <a:buChar char="❖"/>
            </a:pPr>
            <a:r>
              <a:rPr lang="en-US" sz="3400">
                <a:solidFill>
                  <a:srgbClr val="333333"/>
                </a:solidFill>
                <a:latin typeface="Quattrocento Sans"/>
                <a:ea typeface="Quattrocento Sans"/>
                <a:cs typeface="Quattrocento Sans"/>
                <a:sym typeface="Quattrocento Sans"/>
              </a:rPr>
              <a:t>Giảm thiểu rủi ro</a:t>
            </a:r>
            <a:endParaRPr sz="3400">
              <a:solidFill>
                <a:srgbClr val="333333"/>
              </a:solidFill>
              <a:latin typeface="Quattrocento Sans"/>
              <a:ea typeface="Quattrocento Sans"/>
              <a:cs typeface="Quattrocento Sans"/>
              <a:sym typeface="Quattrocento Sans"/>
            </a:endParaRPr>
          </a:p>
          <a:p>
            <a:pPr indent="-349250" lvl="1" marL="742950" rtl="0" algn="l">
              <a:lnSpc>
                <a:spcPct val="115000"/>
              </a:lnSpc>
              <a:spcBef>
                <a:spcPts val="0"/>
              </a:spcBef>
              <a:spcAft>
                <a:spcPts val="0"/>
              </a:spcAft>
              <a:buClr>
                <a:srgbClr val="FF5A33"/>
              </a:buClr>
              <a:buSzPts val="3400"/>
              <a:buFont typeface="Quattrocento Sans"/>
              <a:buChar char="❖"/>
            </a:pPr>
            <a:r>
              <a:rPr lang="en-US" sz="3400">
                <a:solidFill>
                  <a:srgbClr val="333333"/>
                </a:solidFill>
                <a:latin typeface="Quattrocento Sans"/>
                <a:ea typeface="Quattrocento Sans"/>
                <a:cs typeface="Quattrocento Sans"/>
                <a:sym typeface="Quattrocento Sans"/>
              </a:rPr>
              <a:t>Tiến trình dễ dàng truy cập</a:t>
            </a:r>
            <a:endParaRPr sz="3400">
              <a:solidFill>
                <a:srgbClr val="333333"/>
              </a:solidFill>
              <a:latin typeface="Quattrocento Sans"/>
              <a:ea typeface="Quattrocento Sans"/>
              <a:cs typeface="Quattrocento Sans"/>
              <a:sym typeface="Quattrocento Sans"/>
            </a:endParaRPr>
          </a:p>
          <a:p>
            <a:pPr indent="-349250" lvl="1" marL="742950" rtl="0" algn="l">
              <a:lnSpc>
                <a:spcPct val="115000"/>
              </a:lnSpc>
              <a:spcBef>
                <a:spcPts val="0"/>
              </a:spcBef>
              <a:spcAft>
                <a:spcPts val="0"/>
              </a:spcAft>
              <a:buClr>
                <a:srgbClr val="FF5A33"/>
              </a:buClr>
              <a:buSzPts val="3400"/>
              <a:buFont typeface="Quattrocento Sans"/>
              <a:buChar char="❖"/>
            </a:pPr>
            <a:r>
              <a:rPr lang="en-US" sz="3400">
                <a:solidFill>
                  <a:srgbClr val="333333"/>
                </a:solidFill>
                <a:latin typeface="Quattrocento Sans"/>
                <a:ea typeface="Quattrocento Sans"/>
                <a:cs typeface="Quattrocento Sans"/>
                <a:sym typeface="Quattrocento Sans"/>
              </a:rPr>
              <a:t>Tối ưu hiệu quả và thời gian của việc test</a:t>
            </a:r>
            <a:endParaRPr sz="3400">
              <a:solidFill>
                <a:srgbClr val="333333"/>
              </a:solidFill>
              <a:latin typeface="Quattrocento Sans"/>
              <a:ea typeface="Quattrocento Sans"/>
              <a:cs typeface="Quattrocento Sans"/>
              <a:sym typeface="Quattrocento Sans"/>
            </a:endParaRPr>
          </a:p>
          <a:p>
            <a:pPr indent="-349250" lvl="1" marL="742950" rtl="0" algn="l">
              <a:lnSpc>
                <a:spcPct val="115000"/>
              </a:lnSpc>
              <a:spcBef>
                <a:spcPts val="0"/>
              </a:spcBef>
              <a:spcAft>
                <a:spcPts val="0"/>
              </a:spcAft>
              <a:buClr>
                <a:srgbClr val="FF5A33"/>
              </a:buClr>
              <a:buSzPts val="3400"/>
              <a:buFont typeface="Quattrocento Sans"/>
              <a:buChar char="❖"/>
            </a:pPr>
            <a:r>
              <a:rPr lang="en-US" sz="3400">
                <a:solidFill>
                  <a:srgbClr val="333333"/>
                </a:solidFill>
                <a:latin typeface="Quattrocento Sans"/>
                <a:ea typeface="Quattrocento Sans"/>
                <a:cs typeface="Quattrocento Sans"/>
                <a:sym typeface="Quattrocento Sans"/>
              </a:rPr>
              <a:t>Dễ dàng phát hiện các lỗi quan trọng và sửa chữa các lỗi</a:t>
            </a:r>
            <a:endParaRPr sz="3400">
              <a:solidFill>
                <a:srgbClr val="333333"/>
              </a:solidFill>
              <a:latin typeface="Quattrocento Sans"/>
              <a:ea typeface="Quattrocento Sans"/>
              <a:cs typeface="Quattrocento Sans"/>
              <a:sym typeface="Quattrocento Sans"/>
            </a:endParaRPr>
          </a:p>
          <a:p>
            <a:pPr indent="-349250" lvl="1" marL="742950" rtl="0" algn="l">
              <a:lnSpc>
                <a:spcPct val="115000"/>
              </a:lnSpc>
              <a:spcBef>
                <a:spcPts val="0"/>
              </a:spcBef>
              <a:spcAft>
                <a:spcPts val="0"/>
              </a:spcAft>
              <a:buClr>
                <a:srgbClr val="FF5A33"/>
              </a:buClr>
              <a:buSzPts val="3400"/>
              <a:buFont typeface="Quattrocento Sans"/>
              <a:buChar char="❖"/>
            </a:pPr>
            <a:r>
              <a:rPr lang="en-US" sz="3400">
                <a:solidFill>
                  <a:srgbClr val="333333"/>
                </a:solidFill>
                <a:latin typeface="Quattrocento Sans"/>
                <a:ea typeface="Quattrocento Sans"/>
                <a:cs typeface="Quattrocento Sans"/>
                <a:sym typeface="Quattrocento Sans"/>
              </a:rPr>
              <a:t>Giảm thiểu các rủi ro phát sinh</a:t>
            </a:r>
            <a:endParaRPr sz="3400">
              <a:latin typeface="Quattrocento Sans"/>
              <a:ea typeface="Quattrocento Sans"/>
              <a:cs typeface="Quattrocento Sans"/>
              <a:sym typeface="Quattrocento Sans"/>
            </a:endParaRPr>
          </a:p>
        </p:txBody>
      </p:sp>
      <p:sp>
        <p:nvSpPr>
          <p:cNvPr id="734" name="Google Shape;734;g114ea7bb3ce_0_190"/>
          <p:cNvSpPr txBox="1"/>
          <p:nvPr/>
        </p:nvSpPr>
        <p:spPr>
          <a:xfrm>
            <a:off x="613350" y="687175"/>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Mục đích kiểm thử </a:t>
            </a:r>
            <a:r>
              <a:rPr lang="en-US" sz="4000">
                <a:solidFill>
                  <a:srgbClr val="333333"/>
                </a:solidFill>
                <a:latin typeface="Quattrocento Sans"/>
                <a:ea typeface="Quattrocento Sans"/>
                <a:cs typeface="Quattrocento Sans"/>
                <a:sym typeface="Quattrocento Sans"/>
              </a:rPr>
              <a:t>hồi quy</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33">
                                            <p:txEl>
                                              <p:pRg end="0" st="0"/>
                                            </p:txEl>
                                          </p:spTgt>
                                        </p:tgtEl>
                                        <p:attrNameLst>
                                          <p:attrName>style.visibility</p:attrName>
                                        </p:attrNameLst>
                                      </p:cBhvr>
                                      <p:to>
                                        <p:strVal val="visible"/>
                                      </p:to>
                                    </p:set>
                                    <p:anim calcmode="lin" valueType="num">
                                      <p:cBhvr additive="base">
                                        <p:cTn dur="1000"/>
                                        <p:tgtEl>
                                          <p:spTgt spid="733">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33">
                                            <p:txEl>
                                              <p:pRg end="1" st="1"/>
                                            </p:txEl>
                                          </p:spTgt>
                                        </p:tgtEl>
                                        <p:attrNameLst>
                                          <p:attrName>style.visibility</p:attrName>
                                        </p:attrNameLst>
                                      </p:cBhvr>
                                      <p:to>
                                        <p:strVal val="visible"/>
                                      </p:to>
                                    </p:set>
                                    <p:anim calcmode="lin" valueType="num">
                                      <p:cBhvr additive="base">
                                        <p:cTn dur="1000"/>
                                        <p:tgtEl>
                                          <p:spTgt spid="733">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33">
                                            <p:txEl>
                                              <p:pRg end="2" st="2"/>
                                            </p:txEl>
                                          </p:spTgt>
                                        </p:tgtEl>
                                        <p:attrNameLst>
                                          <p:attrName>style.visibility</p:attrName>
                                        </p:attrNameLst>
                                      </p:cBhvr>
                                      <p:to>
                                        <p:strVal val="visible"/>
                                      </p:to>
                                    </p:set>
                                    <p:anim calcmode="lin" valueType="num">
                                      <p:cBhvr additive="base">
                                        <p:cTn dur="1000"/>
                                        <p:tgtEl>
                                          <p:spTgt spid="733">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33">
                                            <p:txEl>
                                              <p:pRg end="3" st="3"/>
                                            </p:txEl>
                                          </p:spTgt>
                                        </p:tgtEl>
                                        <p:attrNameLst>
                                          <p:attrName>style.visibility</p:attrName>
                                        </p:attrNameLst>
                                      </p:cBhvr>
                                      <p:to>
                                        <p:strVal val="visible"/>
                                      </p:to>
                                    </p:set>
                                    <p:anim calcmode="lin" valueType="num">
                                      <p:cBhvr additive="base">
                                        <p:cTn dur="1000"/>
                                        <p:tgtEl>
                                          <p:spTgt spid="733">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33">
                                            <p:txEl>
                                              <p:pRg end="4" st="4"/>
                                            </p:txEl>
                                          </p:spTgt>
                                        </p:tgtEl>
                                        <p:attrNameLst>
                                          <p:attrName>style.visibility</p:attrName>
                                        </p:attrNameLst>
                                      </p:cBhvr>
                                      <p:to>
                                        <p:strVal val="visible"/>
                                      </p:to>
                                    </p:set>
                                    <p:anim calcmode="lin" valueType="num">
                                      <p:cBhvr additive="base">
                                        <p:cTn dur="1000"/>
                                        <p:tgtEl>
                                          <p:spTgt spid="733">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33">
                                            <p:txEl>
                                              <p:pRg end="5" st="5"/>
                                            </p:txEl>
                                          </p:spTgt>
                                        </p:tgtEl>
                                        <p:attrNameLst>
                                          <p:attrName>style.visibility</p:attrName>
                                        </p:attrNameLst>
                                      </p:cBhvr>
                                      <p:to>
                                        <p:strVal val="visible"/>
                                      </p:to>
                                    </p:set>
                                    <p:anim calcmode="lin" valueType="num">
                                      <p:cBhvr additive="base">
                                        <p:cTn dur="1000"/>
                                        <p:tgtEl>
                                          <p:spTgt spid="733">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33">
                                            <p:txEl>
                                              <p:pRg end="6" st="6"/>
                                            </p:txEl>
                                          </p:spTgt>
                                        </p:tgtEl>
                                        <p:attrNameLst>
                                          <p:attrName>style.visibility</p:attrName>
                                        </p:attrNameLst>
                                      </p:cBhvr>
                                      <p:to>
                                        <p:strVal val="visible"/>
                                      </p:to>
                                    </p:set>
                                    <p:anim calcmode="lin" valueType="num">
                                      <p:cBhvr additive="base">
                                        <p:cTn dur="1000"/>
                                        <p:tgtEl>
                                          <p:spTgt spid="733">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33">
                                            <p:txEl>
                                              <p:pRg end="7" st="7"/>
                                            </p:txEl>
                                          </p:spTgt>
                                        </p:tgtEl>
                                        <p:attrNameLst>
                                          <p:attrName>style.visibility</p:attrName>
                                        </p:attrNameLst>
                                      </p:cBhvr>
                                      <p:to>
                                        <p:strVal val="visible"/>
                                      </p:to>
                                    </p:set>
                                    <p:anim calcmode="lin" valueType="num">
                                      <p:cBhvr additive="base">
                                        <p:cTn dur="1000"/>
                                        <p:tgtEl>
                                          <p:spTgt spid="733">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g114ea7bb3ce_0_19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regression</a:t>
            </a:r>
            <a:r>
              <a:rPr lang="en-US"/>
              <a:t> testing</a:t>
            </a:r>
            <a:endParaRPr/>
          </a:p>
        </p:txBody>
      </p:sp>
      <p:sp>
        <p:nvSpPr>
          <p:cNvPr id="740" name="Google Shape;740;g114ea7bb3ce_0_196"/>
          <p:cNvSpPr txBox="1"/>
          <p:nvPr/>
        </p:nvSpPr>
        <p:spPr>
          <a:xfrm>
            <a:off x="396200" y="1591825"/>
            <a:ext cx="11095200" cy="4177800"/>
          </a:xfrm>
          <a:prstGeom prst="rect">
            <a:avLst/>
          </a:prstGeom>
          <a:noFill/>
          <a:ln>
            <a:noFill/>
          </a:ln>
        </p:spPr>
        <p:txBody>
          <a:bodyPr anchorCtr="0" anchor="t" bIns="45700" lIns="91425" spcFirstLastPara="1" rIns="91425" wrap="square" tIns="45700">
            <a:noAutofit/>
          </a:bodyPr>
          <a:lstStyle/>
          <a:p>
            <a:pPr indent="-368300" lvl="1" marL="742950" rtl="0" algn="l">
              <a:spcBef>
                <a:spcPts val="500"/>
              </a:spcBef>
              <a:spcAft>
                <a:spcPts val="0"/>
              </a:spcAft>
              <a:buClr>
                <a:srgbClr val="FF5A33"/>
              </a:buClr>
              <a:buSzPts val="3700"/>
              <a:buFont typeface="Quattrocento Sans"/>
              <a:buChar char="❖"/>
            </a:pPr>
            <a:r>
              <a:rPr lang="en-US" sz="3700">
                <a:solidFill>
                  <a:srgbClr val="333333"/>
                </a:solidFill>
                <a:latin typeface="Quattrocento Sans"/>
                <a:ea typeface="Quattrocento Sans"/>
                <a:cs typeface="Quattrocento Sans"/>
                <a:sym typeface="Quattrocento Sans"/>
              </a:rPr>
              <a:t>Kiểm thử có thể vẫn còn lỗi do khi kiểm thử hồi quy liên tục được thực hiện, các bộ test cases trở nên khá lớn. Do hạn chế về thời gian và ngân sách, toàn bộ test cases kiểm thử hồi quy không thể được thực thi.</a:t>
            </a:r>
            <a:endParaRPr sz="3700">
              <a:solidFill>
                <a:srgbClr val="333333"/>
              </a:solidFill>
              <a:latin typeface="Quattrocento Sans"/>
              <a:ea typeface="Quattrocento Sans"/>
              <a:cs typeface="Quattrocento Sans"/>
              <a:sym typeface="Quattrocento Sans"/>
            </a:endParaRPr>
          </a:p>
          <a:p>
            <a:pPr indent="-368300" lvl="1" marL="742950" rtl="0" algn="l">
              <a:spcBef>
                <a:spcPts val="0"/>
              </a:spcBef>
              <a:spcAft>
                <a:spcPts val="0"/>
              </a:spcAft>
              <a:buClr>
                <a:srgbClr val="FF5A33"/>
              </a:buClr>
              <a:buSzPts val="3700"/>
              <a:buFont typeface="Quattrocento Sans"/>
              <a:buChar char="❖"/>
            </a:pPr>
            <a:r>
              <a:rPr lang="en-US" sz="3700">
                <a:solidFill>
                  <a:srgbClr val="333333"/>
                </a:solidFill>
                <a:latin typeface="Quattrocento Sans"/>
                <a:ea typeface="Quattrocento Sans"/>
                <a:cs typeface="Quattrocento Sans"/>
                <a:sym typeface="Quattrocento Sans"/>
              </a:rPr>
              <a:t>Tối thiểu hóa bộ test cases trong khi vẫn đạt được phạm vi kiểm thử tối đa vẫn là một thách thức</a:t>
            </a:r>
            <a:endParaRPr sz="3700">
              <a:solidFill>
                <a:srgbClr val="333333"/>
              </a:solidFill>
              <a:latin typeface="Quattrocento Sans"/>
              <a:ea typeface="Quattrocento Sans"/>
              <a:cs typeface="Quattrocento Sans"/>
              <a:sym typeface="Quattrocento Sans"/>
            </a:endParaRPr>
          </a:p>
        </p:txBody>
      </p:sp>
      <p:sp>
        <p:nvSpPr>
          <p:cNvPr id="741" name="Google Shape;741;g114ea7bb3ce_0_196"/>
          <p:cNvSpPr txBox="1"/>
          <p:nvPr/>
        </p:nvSpPr>
        <p:spPr>
          <a:xfrm>
            <a:off x="603925" y="762150"/>
            <a:ext cx="11646000" cy="754200"/>
          </a:xfrm>
          <a:prstGeom prst="rect">
            <a:avLst/>
          </a:prstGeom>
          <a:noFill/>
          <a:ln>
            <a:noFill/>
          </a:ln>
        </p:spPr>
        <p:txBody>
          <a:bodyPr anchorCtr="0" anchor="t" bIns="91425" lIns="91425" spcFirstLastPara="1" rIns="91425" wrap="square" tIns="91425">
            <a:spAutoFit/>
          </a:bodyPr>
          <a:lstStyle/>
          <a:p>
            <a:pPr indent="-400050" lvl="0" marL="342900" rtl="0" algn="l">
              <a:lnSpc>
                <a:spcPct val="115000"/>
              </a:lnSpc>
              <a:spcBef>
                <a:spcPts val="0"/>
              </a:spcBef>
              <a:spcAft>
                <a:spcPts val="0"/>
              </a:spcAft>
              <a:buClr>
                <a:srgbClr val="FF5A33"/>
              </a:buClr>
              <a:buSzPts val="3700"/>
              <a:buFont typeface="Quattrocento Sans"/>
              <a:buChar char="❑"/>
            </a:pPr>
            <a:r>
              <a:rPr lang="en-US" sz="3700">
                <a:solidFill>
                  <a:srgbClr val="333333"/>
                </a:solidFill>
                <a:latin typeface="Quattrocento Sans"/>
                <a:ea typeface="Quattrocento Sans"/>
                <a:cs typeface="Quattrocento Sans"/>
                <a:sym typeface="Quattrocento Sans"/>
              </a:rPr>
              <a:t>Những lỗi và hỏng hóc điển hình trong kiểm thử </a:t>
            </a:r>
            <a:r>
              <a:rPr lang="en-US" sz="3700">
                <a:solidFill>
                  <a:srgbClr val="333333"/>
                </a:solidFill>
                <a:latin typeface="Quattrocento Sans"/>
                <a:ea typeface="Quattrocento Sans"/>
                <a:cs typeface="Quattrocento Sans"/>
                <a:sym typeface="Quattrocento Sans"/>
              </a:rPr>
              <a:t>hồi quy</a:t>
            </a:r>
            <a:endParaRPr sz="37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40">
                                            <p:txEl>
                                              <p:pRg end="0" st="0"/>
                                            </p:txEl>
                                          </p:spTgt>
                                        </p:tgtEl>
                                        <p:attrNameLst>
                                          <p:attrName>style.visibility</p:attrName>
                                        </p:attrNameLst>
                                      </p:cBhvr>
                                      <p:to>
                                        <p:strVal val="visible"/>
                                      </p:to>
                                    </p:set>
                                    <p:anim calcmode="lin" valueType="num">
                                      <p:cBhvr additive="base">
                                        <p:cTn dur="1000"/>
                                        <p:tgtEl>
                                          <p:spTgt spid="740">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40">
                                            <p:txEl>
                                              <p:pRg end="1" st="1"/>
                                            </p:txEl>
                                          </p:spTgt>
                                        </p:tgtEl>
                                        <p:attrNameLst>
                                          <p:attrName>style.visibility</p:attrName>
                                        </p:attrNameLst>
                                      </p:cBhvr>
                                      <p:to>
                                        <p:strVal val="visible"/>
                                      </p:to>
                                    </p:set>
                                    <p:anim calcmode="lin" valueType="num">
                                      <p:cBhvr additive="base">
                                        <p:cTn dur="1000"/>
                                        <p:tgtEl>
                                          <p:spTgt spid="740">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g11d54056e8f_0_13"/>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regression testing</a:t>
            </a:r>
            <a:endParaRPr/>
          </a:p>
        </p:txBody>
      </p:sp>
      <p:sp>
        <p:nvSpPr>
          <p:cNvPr id="747" name="Google Shape;747;g11d54056e8f_0_13"/>
          <p:cNvSpPr txBox="1"/>
          <p:nvPr/>
        </p:nvSpPr>
        <p:spPr>
          <a:xfrm>
            <a:off x="396200" y="856025"/>
            <a:ext cx="11095200" cy="4177800"/>
          </a:xfrm>
          <a:prstGeom prst="rect">
            <a:avLst/>
          </a:prstGeom>
          <a:noFill/>
          <a:ln>
            <a:noFill/>
          </a:ln>
        </p:spPr>
        <p:txBody>
          <a:bodyPr anchorCtr="0" anchor="t" bIns="45700" lIns="91425" spcFirstLastPara="1" rIns="91425" wrap="square" tIns="45700">
            <a:noAutofit/>
          </a:bodyPr>
          <a:lstStyle/>
          <a:p>
            <a:pPr indent="-368300" lvl="1" marL="742950" rtl="0" algn="l">
              <a:spcBef>
                <a:spcPts val="500"/>
              </a:spcBef>
              <a:spcAft>
                <a:spcPts val="0"/>
              </a:spcAft>
              <a:buClr>
                <a:srgbClr val="FF5A33"/>
              </a:buClr>
              <a:buSzPts val="3700"/>
              <a:buFont typeface="Quattrocento Sans"/>
              <a:buChar char="❖"/>
            </a:pPr>
            <a:r>
              <a:rPr lang="en-US" sz="3700">
                <a:solidFill>
                  <a:srgbClr val="333333"/>
                </a:solidFill>
                <a:latin typeface="Quattrocento Sans"/>
                <a:ea typeface="Quattrocento Sans"/>
                <a:cs typeface="Quattrocento Sans"/>
                <a:sym typeface="Quattrocento Sans"/>
              </a:rPr>
              <a:t>Mỗi lần sửa đổi hoặc mỗi lần cập nhật bản build hoặc sau một loạt các lỗi được sửa là một thách thức.</a:t>
            </a:r>
            <a:endParaRPr sz="3700">
              <a:solidFill>
                <a:srgbClr val="333333"/>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47">
                                            <p:txEl>
                                              <p:pRg end="0" st="0"/>
                                            </p:txEl>
                                          </p:spTgt>
                                        </p:tgtEl>
                                        <p:attrNameLst>
                                          <p:attrName>style.visibility</p:attrName>
                                        </p:attrNameLst>
                                      </p:cBhvr>
                                      <p:to>
                                        <p:strVal val="visible"/>
                                      </p:to>
                                    </p:set>
                                    <p:anim calcmode="lin" valueType="num">
                                      <p:cBhvr additive="base">
                                        <p:cTn dur="1000"/>
                                        <p:tgtEl>
                                          <p:spTgt spid="747">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g1092294d3ad_0_402"/>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Tóm tắt bài học</a:t>
            </a:r>
            <a:endParaRPr/>
          </a:p>
        </p:txBody>
      </p:sp>
      <p:sp>
        <p:nvSpPr>
          <p:cNvPr id="753" name="Google Shape;753;g1092294d3ad_0_402"/>
          <p:cNvSpPr txBox="1"/>
          <p:nvPr>
            <p:ph idx="1" type="body"/>
          </p:nvPr>
        </p:nvSpPr>
        <p:spPr>
          <a:xfrm>
            <a:off x="609600" y="1066800"/>
            <a:ext cx="10972800" cy="5257800"/>
          </a:xfrm>
          <a:prstGeom prst="rect">
            <a:avLst/>
          </a:prstGeom>
          <a:noFill/>
          <a:ln>
            <a:noFill/>
          </a:ln>
        </p:spPr>
        <p:txBody>
          <a:bodyPr anchorCtr="0" anchor="t" bIns="45700" lIns="91425" spcFirstLastPara="1" rIns="91425" wrap="square" tIns="45700">
            <a:normAutofit/>
          </a:bodyPr>
          <a:lstStyle/>
          <a:p>
            <a:pPr indent="0" lvl="0" marL="177800" rtl="0" algn="l">
              <a:lnSpc>
                <a:spcPct val="100000"/>
              </a:lnSpc>
              <a:spcBef>
                <a:spcPts val="0"/>
              </a:spcBef>
              <a:spcAft>
                <a:spcPts val="0"/>
              </a:spcAft>
              <a:buClr>
                <a:srgbClr val="FF5A33"/>
              </a:buClr>
              <a:buSzPts val="2800"/>
              <a:buFont typeface="Noto Sans Symbols"/>
              <a:buNone/>
            </a:pPr>
            <a:r>
              <a:t/>
            </a:r>
            <a:endParaRPr/>
          </a:p>
        </p:txBody>
      </p:sp>
      <p:sp>
        <p:nvSpPr>
          <p:cNvPr id="754" name="Google Shape;754;g1092294d3ad_0_402"/>
          <p:cNvSpPr/>
          <p:nvPr/>
        </p:nvSpPr>
        <p:spPr>
          <a:xfrm>
            <a:off x="609600" y="1480800"/>
            <a:ext cx="8799600" cy="48438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55" name="Google Shape;755;g1092294d3ad_0_402"/>
          <p:cNvSpPr/>
          <p:nvPr/>
        </p:nvSpPr>
        <p:spPr>
          <a:xfrm>
            <a:off x="609600" y="1066800"/>
            <a:ext cx="5334000" cy="1000800"/>
          </a:xfrm>
          <a:prstGeom prst="rightArrow">
            <a:avLst>
              <a:gd fmla="val 100000" name="adj1"/>
              <a:gd fmla="val 50000" name="adj2"/>
            </a:avLst>
          </a:prstGeom>
          <a:solidFill>
            <a:srgbClr val="FFFFFF"/>
          </a:solidFill>
          <a:ln cap="flat" cmpd="sng" w="25400">
            <a:solidFill>
              <a:srgbClr val="F79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6" name="Google Shape;756;g1092294d3ad_0_402"/>
          <p:cNvSpPr txBox="1"/>
          <p:nvPr/>
        </p:nvSpPr>
        <p:spPr>
          <a:xfrm>
            <a:off x="894600" y="2067600"/>
            <a:ext cx="8229600" cy="3933900"/>
          </a:xfrm>
          <a:prstGeom prst="rect">
            <a:avLst/>
          </a:prstGeom>
          <a:noFill/>
          <a:ln>
            <a:noFill/>
          </a:ln>
        </p:spPr>
        <p:txBody>
          <a:bodyPr anchorCtr="0" anchor="t" bIns="45700" lIns="91425" spcFirstLastPara="1" rIns="91425" wrap="square" tIns="45700">
            <a:noAutofit/>
          </a:bodyPr>
          <a:lstStyle/>
          <a:p>
            <a:pPr indent="-419100" lvl="0" marL="457200" rtl="0" algn="l">
              <a:lnSpc>
                <a:spcPct val="115000"/>
              </a:lnSpc>
              <a:spcBef>
                <a:spcPts val="0"/>
              </a:spcBef>
              <a:spcAft>
                <a:spcPts val="0"/>
              </a:spcAft>
              <a:buClr>
                <a:srgbClr val="333333"/>
              </a:buClr>
              <a:buSzPts val="3000"/>
              <a:buFont typeface="Quattrocento Sans"/>
              <a:buChar char="•"/>
            </a:pPr>
            <a:r>
              <a:rPr b="1" lang="en-US" sz="2200">
                <a:solidFill>
                  <a:srgbClr val="333333"/>
                </a:solidFill>
                <a:latin typeface="Quattrocento Sans"/>
                <a:ea typeface="Quattrocento Sans"/>
                <a:cs typeface="Quattrocento Sans"/>
                <a:sym typeface="Quattrocento Sans"/>
              </a:rPr>
              <a:t>Acceptance Testing - Kiểm thử chấp nhận</a:t>
            </a:r>
            <a:endParaRPr b="1" sz="2200">
              <a:solidFill>
                <a:srgbClr val="333333"/>
              </a:solidFill>
              <a:latin typeface="Quattrocento Sans"/>
              <a:ea typeface="Quattrocento Sans"/>
              <a:cs typeface="Quattrocento Sans"/>
              <a:sym typeface="Quattrocento Sans"/>
            </a:endParaRPr>
          </a:p>
          <a:p>
            <a:pPr indent="-419100" lvl="0" marL="457200" rtl="0" algn="l">
              <a:lnSpc>
                <a:spcPct val="115000"/>
              </a:lnSpc>
              <a:spcBef>
                <a:spcPts val="0"/>
              </a:spcBef>
              <a:spcAft>
                <a:spcPts val="0"/>
              </a:spcAft>
              <a:buClr>
                <a:srgbClr val="333333"/>
              </a:buClr>
              <a:buSzPts val="3000"/>
              <a:buFont typeface="Quattrocento Sans"/>
              <a:buChar char="•"/>
            </a:pPr>
            <a:r>
              <a:rPr b="1" lang="en-US" sz="2200">
                <a:solidFill>
                  <a:srgbClr val="333333"/>
                </a:solidFill>
                <a:latin typeface="Quattrocento Sans"/>
                <a:ea typeface="Quattrocento Sans"/>
                <a:cs typeface="Quattrocento Sans"/>
                <a:sym typeface="Quattrocento Sans"/>
              </a:rPr>
              <a:t>Smoke Testing - Kiểm thử khói</a:t>
            </a:r>
            <a:endParaRPr b="1" sz="2200">
              <a:solidFill>
                <a:srgbClr val="333333"/>
              </a:solidFill>
              <a:latin typeface="Quattrocento Sans"/>
              <a:ea typeface="Quattrocento Sans"/>
              <a:cs typeface="Quattrocento Sans"/>
              <a:sym typeface="Quattrocento Sans"/>
            </a:endParaRPr>
          </a:p>
          <a:p>
            <a:pPr indent="-419100" lvl="0" marL="457200" rtl="0" algn="l">
              <a:lnSpc>
                <a:spcPct val="115000"/>
              </a:lnSpc>
              <a:spcBef>
                <a:spcPts val="0"/>
              </a:spcBef>
              <a:spcAft>
                <a:spcPts val="0"/>
              </a:spcAft>
              <a:buClr>
                <a:srgbClr val="333333"/>
              </a:buClr>
              <a:buSzPts val="3000"/>
              <a:buFont typeface="Quattrocento Sans"/>
              <a:buChar char="•"/>
            </a:pPr>
            <a:r>
              <a:rPr b="1" lang="en-US" sz="2200">
                <a:solidFill>
                  <a:srgbClr val="333333"/>
                </a:solidFill>
                <a:latin typeface="Quattrocento Sans"/>
                <a:ea typeface="Quattrocento Sans"/>
                <a:cs typeface="Quattrocento Sans"/>
                <a:sym typeface="Quattrocento Sans"/>
              </a:rPr>
              <a:t>Sanity Testing - Kiểm thử độ tỉnh táo</a:t>
            </a:r>
            <a:endParaRPr b="1" sz="2200">
              <a:solidFill>
                <a:srgbClr val="333333"/>
              </a:solidFill>
              <a:latin typeface="Quattrocento Sans"/>
              <a:ea typeface="Quattrocento Sans"/>
              <a:cs typeface="Quattrocento Sans"/>
              <a:sym typeface="Quattrocento Sans"/>
            </a:endParaRPr>
          </a:p>
          <a:p>
            <a:pPr indent="-419100" lvl="0" marL="457200" rtl="0" algn="l">
              <a:lnSpc>
                <a:spcPct val="115000"/>
              </a:lnSpc>
              <a:spcBef>
                <a:spcPts val="0"/>
              </a:spcBef>
              <a:spcAft>
                <a:spcPts val="0"/>
              </a:spcAft>
              <a:buClr>
                <a:srgbClr val="333333"/>
              </a:buClr>
              <a:buSzPts val="3000"/>
              <a:buFont typeface="Quattrocento Sans"/>
              <a:buChar char="•"/>
            </a:pPr>
            <a:r>
              <a:rPr b="1" lang="en-US" sz="2200">
                <a:solidFill>
                  <a:srgbClr val="333333"/>
                </a:solidFill>
                <a:latin typeface="Quattrocento Sans"/>
                <a:ea typeface="Quattrocento Sans"/>
                <a:cs typeface="Quattrocento Sans"/>
                <a:sym typeface="Quattrocento Sans"/>
              </a:rPr>
              <a:t>Regression Testing - Kiểm thử hồi quy</a:t>
            </a:r>
            <a:endParaRPr b="1" sz="2200">
              <a:solidFill>
                <a:srgbClr val="333333"/>
              </a:solidFill>
              <a:latin typeface="Quattrocento Sans"/>
              <a:ea typeface="Quattrocento Sans"/>
              <a:cs typeface="Quattrocento Sans"/>
              <a:sym typeface="Quattrocento Sans"/>
            </a:endParaRPr>
          </a:p>
        </p:txBody>
      </p:sp>
      <p:sp>
        <p:nvSpPr>
          <p:cNvPr id="757" name="Google Shape;757;g1092294d3ad_0_402"/>
          <p:cNvSpPr txBox="1"/>
          <p:nvPr/>
        </p:nvSpPr>
        <p:spPr>
          <a:xfrm>
            <a:off x="913885" y="1134355"/>
            <a:ext cx="456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79646"/>
              </a:buClr>
              <a:buSzPts val="2800"/>
              <a:buFont typeface="Quattrocento Sans"/>
              <a:buNone/>
            </a:pPr>
            <a:r>
              <a:rPr b="1" i="0" lang="en-US" sz="2800" u="none" cap="none" strike="noStrike">
                <a:solidFill>
                  <a:srgbClr val="F79646"/>
                </a:solidFill>
                <a:latin typeface="Quattrocento Sans"/>
                <a:ea typeface="Quattrocento Sans"/>
                <a:cs typeface="Quattrocento Sans"/>
                <a:sym typeface="Quattrocento Sans"/>
              </a:rPr>
              <a:t>Tóm tắt bài học</a:t>
            </a:r>
            <a:endParaRPr b="1" i="0" sz="2800" u="none" cap="none" strike="noStrike">
              <a:solidFill>
                <a:srgbClr val="F79646"/>
              </a:solidFill>
              <a:latin typeface="Quattrocento Sans"/>
              <a:ea typeface="Quattrocento Sans"/>
              <a:cs typeface="Quattrocento Sans"/>
              <a:sym typeface="Quattrocento Sans"/>
            </a:endParaRPr>
          </a:p>
        </p:txBody>
      </p:sp>
      <p:pic>
        <p:nvPicPr>
          <p:cNvPr descr="D:\Compressed\PSD Collection 2011\WP-201 copy.png" id="758" name="Google Shape;758;g1092294d3ad_0_402"/>
          <p:cNvPicPr preferRelativeResize="0"/>
          <p:nvPr/>
        </p:nvPicPr>
        <p:blipFill rotWithShape="1">
          <a:blip r:embed="rId3">
            <a:alphaModFix/>
          </a:blip>
          <a:srcRect b="0" l="0" r="0" t="0"/>
          <a:stretch/>
        </p:blipFill>
        <p:spPr>
          <a:xfrm flipH="1">
            <a:off x="9189300" y="1095638"/>
            <a:ext cx="2782800" cy="520012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g115053b2453_0_714"/>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Nội dung bài học tiếp theo</a:t>
            </a:r>
            <a:endParaRPr/>
          </a:p>
        </p:txBody>
      </p:sp>
      <p:sp>
        <p:nvSpPr>
          <p:cNvPr id="764" name="Google Shape;764;g115053b2453_0_714"/>
          <p:cNvSpPr txBox="1"/>
          <p:nvPr>
            <p:ph idx="1" type="body"/>
          </p:nvPr>
        </p:nvSpPr>
        <p:spPr>
          <a:xfrm>
            <a:off x="609600" y="1066800"/>
            <a:ext cx="10972800" cy="5257800"/>
          </a:xfrm>
          <a:prstGeom prst="rect">
            <a:avLst/>
          </a:prstGeom>
          <a:noFill/>
          <a:ln>
            <a:noFill/>
          </a:ln>
        </p:spPr>
        <p:txBody>
          <a:bodyPr anchorCtr="0" anchor="t" bIns="45700" lIns="91425" spcFirstLastPara="1" rIns="91425" wrap="square" tIns="45700">
            <a:normAutofit/>
          </a:bodyPr>
          <a:lstStyle/>
          <a:p>
            <a:pPr indent="0" lvl="0" marL="177800" rtl="0" algn="l">
              <a:lnSpc>
                <a:spcPct val="100000"/>
              </a:lnSpc>
              <a:spcBef>
                <a:spcPts val="0"/>
              </a:spcBef>
              <a:spcAft>
                <a:spcPts val="0"/>
              </a:spcAft>
              <a:buClr>
                <a:srgbClr val="FF5A33"/>
              </a:buClr>
              <a:buSzPts val="2800"/>
              <a:buFont typeface="Noto Sans Symbols"/>
              <a:buNone/>
            </a:pPr>
            <a:r>
              <a:t/>
            </a:r>
            <a:endParaRPr/>
          </a:p>
        </p:txBody>
      </p:sp>
      <p:sp>
        <p:nvSpPr>
          <p:cNvPr id="765" name="Google Shape;765;g115053b2453_0_714"/>
          <p:cNvSpPr/>
          <p:nvPr/>
        </p:nvSpPr>
        <p:spPr>
          <a:xfrm>
            <a:off x="609600" y="1480800"/>
            <a:ext cx="8799600" cy="48438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66" name="Google Shape;766;g115053b2453_0_714"/>
          <p:cNvSpPr/>
          <p:nvPr/>
        </p:nvSpPr>
        <p:spPr>
          <a:xfrm>
            <a:off x="609600" y="1066800"/>
            <a:ext cx="5334000" cy="1000800"/>
          </a:xfrm>
          <a:prstGeom prst="rightArrow">
            <a:avLst>
              <a:gd fmla="val 100000" name="adj1"/>
              <a:gd fmla="val 50000" name="adj2"/>
            </a:avLst>
          </a:prstGeom>
          <a:solidFill>
            <a:srgbClr val="FFFFFF"/>
          </a:solidFill>
          <a:ln cap="flat" cmpd="sng" w="25400">
            <a:solidFill>
              <a:srgbClr val="F79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7" name="Google Shape;767;g115053b2453_0_714"/>
          <p:cNvSpPr txBox="1"/>
          <p:nvPr/>
        </p:nvSpPr>
        <p:spPr>
          <a:xfrm>
            <a:off x="894600" y="2067600"/>
            <a:ext cx="8229600" cy="3933900"/>
          </a:xfrm>
          <a:prstGeom prst="rect">
            <a:avLst/>
          </a:prstGeom>
          <a:noFill/>
          <a:ln>
            <a:noFill/>
          </a:ln>
        </p:spPr>
        <p:txBody>
          <a:bodyPr anchorCtr="0" anchor="t" bIns="45700" lIns="91425" spcFirstLastPara="1" rIns="91425" wrap="square" tIns="45700">
            <a:noAutofit/>
          </a:bodyPr>
          <a:lstStyle/>
          <a:p>
            <a:pPr indent="-419100" lvl="0" marL="457200" rtl="0" algn="l">
              <a:lnSpc>
                <a:spcPct val="115000"/>
              </a:lnSpc>
              <a:spcBef>
                <a:spcPts val="0"/>
              </a:spcBef>
              <a:spcAft>
                <a:spcPts val="0"/>
              </a:spcAft>
              <a:buClr>
                <a:srgbClr val="1B1B1B"/>
              </a:buClr>
              <a:buSzPts val="3000"/>
              <a:buFont typeface="Quattrocento Sans"/>
              <a:buChar char="•"/>
            </a:pPr>
            <a:r>
              <a:rPr lang="en-US" sz="2800">
                <a:solidFill>
                  <a:srgbClr val="1B1B1B"/>
                </a:solidFill>
                <a:latin typeface="Quattrocento Sans"/>
                <a:ea typeface="Quattrocento Sans"/>
                <a:cs typeface="Quattrocento Sans"/>
                <a:sym typeface="Quattrocento Sans"/>
              </a:rPr>
              <a:t>Static Testing - Kiểm thử tĩnh</a:t>
            </a:r>
            <a:endParaRPr sz="2800">
              <a:solidFill>
                <a:srgbClr val="1B1B1B"/>
              </a:solidFill>
              <a:latin typeface="Quattrocento Sans"/>
              <a:ea typeface="Quattrocento Sans"/>
              <a:cs typeface="Quattrocento Sans"/>
              <a:sym typeface="Quattrocento Sans"/>
            </a:endParaRPr>
          </a:p>
          <a:p>
            <a:pPr indent="-419100" lvl="0" marL="457200" rtl="0" algn="l">
              <a:lnSpc>
                <a:spcPct val="115000"/>
              </a:lnSpc>
              <a:spcBef>
                <a:spcPts val="0"/>
              </a:spcBef>
              <a:spcAft>
                <a:spcPts val="0"/>
              </a:spcAft>
              <a:buClr>
                <a:srgbClr val="1B1B1B"/>
              </a:buClr>
              <a:buSzPts val="3000"/>
              <a:buFont typeface="Quattrocento Sans"/>
              <a:buChar char="•"/>
            </a:pPr>
            <a:r>
              <a:rPr lang="en-US" sz="2800">
                <a:solidFill>
                  <a:srgbClr val="1B1B1B"/>
                </a:solidFill>
                <a:latin typeface="Quattrocento Sans"/>
                <a:ea typeface="Quattrocento Sans"/>
                <a:cs typeface="Quattrocento Sans"/>
                <a:sym typeface="Quattrocento Sans"/>
              </a:rPr>
              <a:t>BlackBox Testing - Kiểm thử hộp đen</a:t>
            </a:r>
            <a:endParaRPr sz="2200">
              <a:solidFill>
                <a:srgbClr val="1B1B1B"/>
              </a:solidFill>
              <a:latin typeface="Quattrocento Sans"/>
              <a:ea typeface="Quattrocento Sans"/>
              <a:cs typeface="Quattrocento Sans"/>
              <a:sym typeface="Quattrocento Sans"/>
            </a:endParaRPr>
          </a:p>
        </p:txBody>
      </p:sp>
      <p:sp>
        <p:nvSpPr>
          <p:cNvPr id="768" name="Google Shape;768;g115053b2453_0_714"/>
          <p:cNvSpPr txBox="1"/>
          <p:nvPr/>
        </p:nvSpPr>
        <p:spPr>
          <a:xfrm>
            <a:off x="913885" y="1134355"/>
            <a:ext cx="456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79646"/>
              </a:buClr>
              <a:buSzPts val="2800"/>
              <a:buFont typeface="Quattrocento Sans"/>
              <a:buNone/>
            </a:pPr>
            <a:r>
              <a:rPr b="1" lang="en-US" sz="2800">
                <a:solidFill>
                  <a:srgbClr val="F79646"/>
                </a:solidFill>
                <a:latin typeface="Quattrocento Sans"/>
                <a:ea typeface="Quattrocento Sans"/>
                <a:cs typeface="Quattrocento Sans"/>
                <a:sym typeface="Quattrocento Sans"/>
              </a:rPr>
              <a:t>Nội dung tiếp theo</a:t>
            </a:r>
            <a:endParaRPr b="1" i="0" sz="2800" u="none" cap="none" strike="noStrike">
              <a:solidFill>
                <a:srgbClr val="F79646"/>
              </a:solidFill>
              <a:latin typeface="Quattrocento Sans"/>
              <a:ea typeface="Quattrocento Sans"/>
              <a:cs typeface="Quattrocento Sans"/>
              <a:sym typeface="Quattrocento Sans"/>
            </a:endParaRPr>
          </a:p>
        </p:txBody>
      </p:sp>
      <p:pic>
        <p:nvPicPr>
          <p:cNvPr descr="D:\Pictures\PNG\present.png" id="769" name="Google Shape;769;g115053b2453_0_714"/>
          <p:cNvPicPr preferRelativeResize="0"/>
          <p:nvPr/>
        </p:nvPicPr>
        <p:blipFill rotWithShape="1">
          <a:blip r:embed="rId3">
            <a:alphaModFix/>
          </a:blip>
          <a:srcRect b="0" l="0" r="0" t="0"/>
          <a:stretch/>
        </p:blipFill>
        <p:spPr>
          <a:xfrm flipH="1">
            <a:off x="9469017" y="1480800"/>
            <a:ext cx="2113383" cy="4893324"/>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pic>
        <p:nvPicPr>
          <p:cNvPr id="774" name="Google Shape;774;p13"/>
          <p:cNvPicPr preferRelativeResize="0"/>
          <p:nvPr/>
        </p:nvPicPr>
        <p:blipFill rotWithShape="1">
          <a:blip r:embed="rId3">
            <a:alphaModFix/>
          </a:blip>
          <a:srcRect b="0" l="0" r="0" t="0"/>
          <a:stretch/>
        </p:blipFill>
        <p:spPr>
          <a:xfrm>
            <a:off x="-5953" y="0"/>
            <a:ext cx="12197953" cy="6858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2013-04-23T08:05:33Z</dcterms:created>
  <dc:creator>Hans</dc:creator>
</cp:coreProperties>
</file>